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0"/>
  </p:notesMasterIdLst>
  <p:sldIdLst>
    <p:sldId id="256" r:id="rId2"/>
    <p:sldId id="259" r:id="rId3"/>
    <p:sldId id="258" r:id="rId4"/>
    <p:sldId id="294" r:id="rId5"/>
    <p:sldId id="260" r:id="rId6"/>
    <p:sldId id="261" r:id="rId7"/>
    <p:sldId id="262" r:id="rId8"/>
    <p:sldId id="279" r:id="rId9"/>
    <p:sldId id="282" r:id="rId10"/>
    <p:sldId id="271" r:id="rId11"/>
    <p:sldId id="272" r:id="rId12"/>
    <p:sldId id="273" r:id="rId13"/>
    <p:sldId id="274" r:id="rId14"/>
    <p:sldId id="275" r:id="rId15"/>
    <p:sldId id="276" r:id="rId16"/>
    <p:sldId id="277" r:id="rId17"/>
    <p:sldId id="295" r:id="rId18"/>
    <p:sldId id="278" r:id="rId19"/>
    <p:sldId id="293" r:id="rId20"/>
    <p:sldId id="286" r:id="rId21"/>
    <p:sldId id="285" r:id="rId22"/>
    <p:sldId id="287" r:id="rId23"/>
    <p:sldId id="288" r:id="rId24"/>
    <p:sldId id="289" r:id="rId25"/>
    <p:sldId id="290" r:id="rId26"/>
    <p:sldId id="291" r:id="rId27"/>
    <p:sldId id="280" r:id="rId28"/>
    <p:sldId id="281" r:id="rId29"/>
    <p:sldId id="284" r:id="rId30"/>
    <p:sldId id="292" r:id="rId31"/>
    <p:sldId id="263" r:id="rId32"/>
    <p:sldId id="264" r:id="rId33"/>
    <p:sldId id="265" r:id="rId34"/>
    <p:sldId id="298" r:id="rId35"/>
    <p:sldId id="266" r:id="rId36"/>
    <p:sldId id="269" r:id="rId37"/>
    <p:sldId id="300" r:id="rId38"/>
    <p:sldId id="301" r:id="rId3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autoAdjust="0"/>
    <p:restoredTop sz="94624" autoAdjust="0"/>
  </p:normalViewPr>
  <p:slideViewPr>
    <p:cSldViewPr>
      <p:cViewPr varScale="1">
        <p:scale>
          <a:sx n="47" d="100"/>
          <a:sy n="47" d="100"/>
        </p:scale>
        <p:origin x="-10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7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DF144E-84FB-4251-85EF-920955901384}" type="datetimeFigureOut">
              <a:rPr lang="it-IT" smtClean="0"/>
              <a:pPr/>
              <a:t>20/05/2017</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1201A9-AA2A-4C4D-8761-787D9EEFBE6C}"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201201A9-AA2A-4C4D-8761-787D9EEFBE6C}" type="slidenum">
              <a:rPr lang="it-IT" smtClean="0"/>
              <a:pPr/>
              <a:t>30</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8" name="Titolo 7"/>
          <p:cNvSpPr>
            <a:spLocks noGrp="1"/>
          </p:cNvSpPr>
          <p:nvPr>
            <p:ph type="ctrTitle"/>
          </p:nvPr>
        </p:nvSpPr>
        <p:spPr>
          <a:xfrm>
            <a:off x="2286000" y="3124200"/>
            <a:ext cx="6172200" cy="1894362"/>
          </a:xfrm>
        </p:spPr>
        <p:txBody>
          <a:bodyPr/>
          <a:lstStyle>
            <a:lvl1pPr>
              <a:defRPr b="1"/>
            </a:lvl1pPr>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28" name="Segnaposto data 27"/>
          <p:cNvSpPr>
            <a:spLocks noGrp="1"/>
          </p:cNvSpPr>
          <p:nvPr>
            <p:ph type="dt" sz="half" idx="10"/>
          </p:nvPr>
        </p:nvSpPr>
        <p:spPr bwMode="auto">
          <a:xfrm rot="5400000">
            <a:off x="7764621" y="1174097"/>
            <a:ext cx="2286000" cy="381000"/>
          </a:xfrm>
        </p:spPr>
        <p:txBody>
          <a:bodyPr/>
          <a:lstStyle/>
          <a:p>
            <a:fld id="{ADDA2504-179F-4981-A945-ADDA8AE21E2A}" type="datetimeFigureOut">
              <a:rPr lang="it-IT" smtClean="0"/>
              <a:pPr/>
              <a:t>20/05/2017</a:t>
            </a:fld>
            <a:endParaRPr lang="it-IT"/>
          </a:p>
        </p:txBody>
      </p:sp>
      <p:sp>
        <p:nvSpPr>
          <p:cNvPr id="17" name="Segnaposto piè di pagina 16"/>
          <p:cNvSpPr>
            <a:spLocks noGrp="1"/>
          </p:cNvSpPr>
          <p:nvPr>
            <p:ph type="ftr" sz="quarter" idx="11"/>
          </p:nvPr>
        </p:nvSpPr>
        <p:spPr bwMode="auto">
          <a:xfrm rot="5400000">
            <a:off x="7077269" y="4181669"/>
            <a:ext cx="3657600" cy="384048"/>
          </a:xfrm>
        </p:spPr>
        <p:txBody>
          <a:bodyPr/>
          <a:lstStyle/>
          <a:p>
            <a:endParaRPr lang="it-IT"/>
          </a:p>
        </p:txBody>
      </p:sp>
      <p:sp>
        <p:nvSpPr>
          <p:cNvPr id="10" name="Rettangolo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ttangolo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ttangolo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ttangolo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ttore 1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Connettore 1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Connettore 1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ttore 1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ttore 1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Connettore 1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ttangolo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e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e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e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e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egnaposto numero diapositiva 28"/>
          <p:cNvSpPr>
            <a:spLocks noGrp="1"/>
          </p:cNvSpPr>
          <p:nvPr>
            <p:ph type="sldNum" sz="quarter" idx="12"/>
          </p:nvPr>
        </p:nvSpPr>
        <p:spPr bwMode="auto">
          <a:xfrm>
            <a:off x="1325544" y="4928702"/>
            <a:ext cx="609600" cy="517524"/>
          </a:xfrm>
        </p:spPr>
        <p:txBody>
          <a:bodyPr/>
          <a:lstStyle/>
          <a:p>
            <a:fld id="{EA27EB58-7418-4F6A-A43C-0A5C09F3F07D}" type="slidenum">
              <a:rPr lang="it-IT" smtClean="0"/>
              <a:pPr/>
              <a:t>‹N›</a:t>
            </a:fld>
            <a:endParaRPr lang="it-IT"/>
          </a:p>
        </p:txBody>
      </p:sp>
    </p:spTree>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ADDA2504-179F-4981-A945-ADDA8AE21E2A}" type="datetimeFigureOut">
              <a:rPr lang="it-IT" smtClean="0"/>
              <a:pPr/>
              <a:t>20/05/2017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A27EB58-7418-4F6A-A43C-0A5C09F3F07D}" type="slidenum">
              <a:rPr lang="it-IT" smtClean="0"/>
              <a:pPr/>
              <a:t>‹N›</a:t>
            </a:fld>
            <a:endParaRPr lang="it-IT"/>
          </a:p>
        </p:txBody>
      </p:sp>
    </p:spTree>
  </p:cSld>
  <p:clrMapOvr>
    <a:masterClrMapping/>
  </p:clrMapOvr>
  <p:transition spd="slow">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16764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ADDA2504-179F-4981-A945-ADDA8AE21E2A}" type="datetimeFigureOut">
              <a:rPr lang="it-IT" smtClean="0"/>
              <a:pPr/>
              <a:t>20/05/2017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A27EB58-7418-4F6A-A43C-0A5C09F3F07D}" type="slidenum">
              <a:rPr lang="it-IT" smtClean="0"/>
              <a:pPr/>
              <a:t>‹N›</a:t>
            </a:fld>
            <a:endParaRPr lang="it-IT"/>
          </a:p>
        </p:txBody>
      </p:sp>
    </p:spTree>
  </p:cSld>
  <p:clrMapOvr>
    <a:masterClrMapping/>
  </p:clrMapOvr>
  <p:transition spd="slow">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8" name="Segnaposto contenuto 7"/>
          <p:cNvSpPr>
            <a:spLocks noGrp="1"/>
          </p:cNvSpPr>
          <p:nvPr>
            <p:ph sz="quarter" idx="1"/>
          </p:nvPr>
        </p:nvSpPr>
        <p:spPr>
          <a:xfrm>
            <a:off x="457200" y="1600200"/>
            <a:ext cx="7467600" cy="4873752"/>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4"/>
          </p:nvPr>
        </p:nvSpPr>
        <p:spPr/>
        <p:txBody>
          <a:bodyPr rtlCol="0"/>
          <a:lstStyle/>
          <a:p>
            <a:fld id="{ADDA2504-179F-4981-A945-ADDA8AE21E2A}" type="datetimeFigureOut">
              <a:rPr lang="it-IT" smtClean="0"/>
              <a:pPr/>
              <a:t>20/05/2017</a:t>
            </a:fld>
            <a:endParaRPr lang="it-IT"/>
          </a:p>
        </p:txBody>
      </p:sp>
      <p:sp>
        <p:nvSpPr>
          <p:cNvPr id="9" name="Segnaposto numero diapositiva 8"/>
          <p:cNvSpPr>
            <a:spLocks noGrp="1"/>
          </p:cNvSpPr>
          <p:nvPr>
            <p:ph type="sldNum" sz="quarter" idx="15"/>
          </p:nvPr>
        </p:nvSpPr>
        <p:spPr/>
        <p:txBody>
          <a:bodyPr rtlCol="0"/>
          <a:lstStyle/>
          <a:p>
            <a:fld id="{EA27EB58-7418-4F6A-A43C-0A5C09F3F07D}" type="slidenum">
              <a:rPr lang="it-IT" smtClean="0"/>
              <a:pPr/>
              <a:t>‹N›</a:t>
            </a:fld>
            <a:endParaRPr lang="it-IT"/>
          </a:p>
        </p:txBody>
      </p:sp>
      <p:sp>
        <p:nvSpPr>
          <p:cNvPr id="10" name="Segnaposto piè di pagina 9"/>
          <p:cNvSpPr>
            <a:spLocks noGrp="1"/>
          </p:cNvSpPr>
          <p:nvPr>
            <p:ph type="ftr" sz="quarter" idx="16"/>
          </p:nvPr>
        </p:nvSpPr>
        <p:spPr/>
        <p:txBody>
          <a:bodyPr rtlCol="0"/>
          <a:lstStyle/>
          <a:p>
            <a:endParaRPr lang="it-IT"/>
          </a:p>
        </p:txBody>
      </p:sp>
    </p:spTree>
  </p:cSld>
  <p:clrMapOvr>
    <a:masterClrMapping/>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2286000" y="2895600"/>
            <a:ext cx="6172200" cy="2053590"/>
          </a:xfrm>
        </p:spPr>
        <p:txBody>
          <a:bodyPr/>
          <a:lstStyle>
            <a:lvl1pPr algn="l">
              <a:buNone/>
              <a:defRPr sz="3000" b="1" cap="small" baseline="0"/>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bwMode="auto">
          <a:xfrm rot="5400000">
            <a:off x="7763256" y="1170432"/>
            <a:ext cx="2286000" cy="381000"/>
          </a:xfrm>
        </p:spPr>
        <p:txBody>
          <a:bodyPr/>
          <a:lstStyle/>
          <a:p>
            <a:fld id="{ADDA2504-179F-4981-A945-ADDA8AE21E2A}" type="datetimeFigureOut">
              <a:rPr lang="it-IT" smtClean="0"/>
              <a:pPr/>
              <a:t>20/05/2017</a:t>
            </a:fld>
            <a:endParaRPr lang="it-IT"/>
          </a:p>
        </p:txBody>
      </p:sp>
      <p:sp>
        <p:nvSpPr>
          <p:cNvPr id="5" name="Segnaposto piè di pagina 4"/>
          <p:cNvSpPr>
            <a:spLocks noGrp="1"/>
          </p:cNvSpPr>
          <p:nvPr>
            <p:ph type="ftr" sz="quarter" idx="11"/>
          </p:nvPr>
        </p:nvSpPr>
        <p:spPr bwMode="auto">
          <a:xfrm rot="5400000">
            <a:off x="7077456" y="4178808"/>
            <a:ext cx="3657600" cy="384048"/>
          </a:xfrm>
        </p:spPr>
        <p:txBody>
          <a:bodyPr/>
          <a:lstStyle/>
          <a:p>
            <a:endParaRPr lang="it-IT"/>
          </a:p>
        </p:txBody>
      </p:sp>
      <p:sp>
        <p:nvSpPr>
          <p:cNvPr id="9" name="Rettangolo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tangolo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tangolo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ttangolo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ttore 1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Connettore 1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Connettore 1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Connettore 1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Connettore 1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ttangolo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e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e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e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e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Connettore 1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egnaposto numero diapositiva 5"/>
          <p:cNvSpPr>
            <a:spLocks noGrp="1"/>
          </p:cNvSpPr>
          <p:nvPr>
            <p:ph type="sldNum" sz="quarter" idx="12"/>
          </p:nvPr>
        </p:nvSpPr>
        <p:spPr bwMode="auto">
          <a:xfrm>
            <a:off x="1340616" y="4928702"/>
            <a:ext cx="609600" cy="517524"/>
          </a:xfrm>
        </p:spPr>
        <p:txBody>
          <a:bodyPr/>
          <a:lstStyle/>
          <a:p>
            <a:fld id="{EA27EB58-7418-4F6A-A43C-0A5C09F3F07D}" type="slidenum">
              <a:rPr lang="it-IT" smtClean="0"/>
              <a:pPr/>
              <a:t>‹N›</a:t>
            </a:fld>
            <a:endParaRPr lang="it-IT"/>
          </a:p>
        </p:txBody>
      </p:sp>
    </p:spTree>
  </p:cSld>
  <p:clrMapOvr>
    <a:masterClrMapping/>
  </p:clrMapOvr>
  <p:transition spd="slow">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5" name="Segnaposto data 4"/>
          <p:cNvSpPr>
            <a:spLocks noGrp="1"/>
          </p:cNvSpPr>
          <p:nvPr>
            <p:ph type="dt" sz="half" idx="10"/>
          </p:nvPr>
        </p:nvSpPr>
        <p:spPr/>
        <p:txBody>
          <a:bodyPr/>
          <a:lstStyle/>
          <a:p>
            <a:fld id="{ADDA2504-179F-4981-A945-ADDA8AE21E2A}" type="datetimeFigureOut">
              <a:rPr lang="it-IT" smtClean="0"/>
              <a:pPr/>
              <a:t>20/05/2017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A27EB58-7418-4F6A-A43C-0A5C09F3F07D}" type="slidenum">
              <a:rPr lang="it-IT" smtClean="0"/>
              <a:pPr/>
              <a:t>‹N›</a:t>
            </a:fld>
            <a:endParaRPr lang="it-IT"/>
          </a:p>
        </p:txBody>
      </p:sp>
      <p:sp>
        <p:nvSpPr>
          <p:cNvPr id="9" name="Segnaposto contenuto 8"/>
          <p:cNvSpPr>
            <a:spLocks noGrp="1"/>
          </p:cNvSpPr>
          <p:nvPr>
            <p:ph sz="quarter" idx="1"/>
          </p:nvPr>
        </p:nvSpPr>
        <p:spPr>
          <a:xfrm>
            <a:off x="457200" y="1600200"/>
            <a:ext cx="3657600"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1" name="Segnaposto contenuto 10"/>
          <p:cNvSpPr>
            <a:spLocks noGrp="1"/>
          </p:cNvSpPr>
          <p:nvPr>
            <p:ph sz="quarter" idx="2"/>
          </p:nvPr>
        </p:nvSpPr>
        <p:spPr>
          <a:xfrm>
            <a:off x="4270248" y="1600200"/>
            <a:ext cx="3657600"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cSld>
  <p:clrMapOvr>
    <a:masterClrMapping/>
  </p:clrMapOvr>
  <p:transition spd="slow">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7543800" cy="1143000"/>
          </a:xfrm>
        </p:spPr>
        <p:txBody>
          <a:bodyPr anchor="b"/>
          <a:lstStyle>
            <a:lvl1pPr>
              <a:defRPr/>
            </a:lvl1pPr>
          </a:lstStyle>
          <a:p>
            <a:r>
              <a:rPr kumimoji="0" lang="it-IT" smtClean="0"/>
              <a:t>Fare clic per modificare lo stile del titolo</a:t>
            </a:r>
            <a:endParaRPr kumimoji="0" lang="en-US"/>
          </a:p>
        </p:txBody>
      </p:sp>
      <p:sp>
        <p:nvSpPr>
          <p:cNvPr id="7" name="Segnaposto data 6"/>
          <p:cNvSpPr>
            <a:spLocks noGrp="1"/>
          </p:cNvSpPr>
          <p:nvPr>
            <p:ph type="dt" sz="half" idx="10"/>
          </p:nvPr>
        </p:nvSpPr>
        <p:spPr/>
        <p:txBody>
          <a:bodyPr/>
          <a:lstStyle/>
          <a:p>
            <a:fld id="{ADDA2504-179F-4981-A945-ADDA8AE21E2A}" type="datetimeFigureOut">
              <a:rPr lang="it-IT" smtClean="0"/>
              <a:pPr/>
              <a:t>20/05/2017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A27EB58-7418-4F6A-A43C-0A5C09F3F07D}" type="slidenum">
              <a:rPr lang="it-IT" smtClean="0"/>
              <a:pPr/>
              <a:t>‹N›</a:t>
            </a:fld>
            <a:endParaRPr lang="it-IT"/>
          </a:p>
        </p:txBody>
      </p:sp>
      <p:sp>
        <p:nvSpPr>
          <p:cNvPr id="11" name="Segnaposto contenuto 10"/>
          <p:cNvSpPr>
            <a:spLocks noGrp="1"/>
          </p:cNvSpPr>
          <p:nvPr>
            <p:ph sz="quarter" idx="2"/>
          </p:nvPr>
        </p:nvSpPr>
        <p:spPr>
          <a:xfrm>
            <a:off x="457200" y="2362200"/>
            <a:ext cx="3657600" cy="38862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quarter" idx="4"/>
          </p:nvPr>
        </p:nvSpPr>
        <p:spPr>
          <a:xfrm>
            <a:off x="4371975" y="2362200"/>
            <a:ext cx="3657600" cy="38862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2" name="Segnaposto testo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it-IT" smtClean="0"/>
              <a:t>Fare clic per modificare stili del testo dello schema</a:t>
            </a:r>
          </a:p>
        </p:txBody>
      </p:sp>
      <p:sp>
        <p:nvSpPr>
          <p:cNvPr id="14" name="Segnaposto testo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it-IT" smtClean="0"/>
              <a:t>Fare clic per modificare stili del testo dello schema</a:t>
            </a:r>
          </a:p>
        </p:txBody>
      </p:sp>
    </p:spTree>
  </p:cSld>
  <p:clrMapOvr>
    <a:masterClrMapping/>
  </p:clrMapOvr>
  <p:transition spd="slow">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6" name="Segnaposto data 5"/>
          <p:cNvSpPr>
            <a:spLocks noGrp="1"/>
          </p:cNvSpPr>
          <p:nvPr>
            <p:ph type="dt" sz="half" idx="10"/>
          </p:nvPr>
        </p:nvSpPr>
        <p:spPr/>
        <p:txBody>
          <a:bodyPr rtlCol="0"/>
          <a:lstStyle/>
          <a:p>
            <a:fld id="{ADDA2504-179F-4981-A945-ADDA8AE21E2A}" type="datetimeFigureOut">
              <a:rPr lang="it-IT" smtClean="0"/>
              <a:pPr/>
              <a:t>20/05/2017</a:t>
            </a:fld>
            <a:endParaRPr lang="it-IT"/>
          </a:p>
        </p:txBody>
      </p:sp>
      <p:sp>
        <p:nvSpPr>
          <p:cNvPr id="7" name="Segnaposto numero diapositiva 6"/>
          <p:cNvSpPr>
            <a:spLocks noGrp="1"/>
          </p:cNvSpPr>
          <p:nvPr>
            <p:ph type="sldNum" sz="quarter" idx="11"/>
          </p:nvPr>
        </p:nvSpPr>
        <p:spPr/>
        <p:txBody>
          <a:bodyPr rtlCol="0"/>
          <a:lstStyle/>
          <a:p>
            <a:fld id="{EA27EB58-7418-4F6A-A43C-0A5C09F3F07D}" type="slidenum">
              <a:rPr lang="it-IT" smtClean="0"/>
              <a:pPr/>
              <a:t>‹N›</a:t>
            </a:fld>
            <a:endParaRPr lang="it-IT"/>
          </a:p>
        </p:txBody>
      </p:sp>
      <p:sp>
        <p:nvSpPr>
          <p:cNvPr id="8" name="Segnaposto piè di pagina 7"/>
          <p:cNvSpPr>
            <a:spLocks noGrp="1"/>
          </p:cNvSpPr>
          <p:nvPr>
            <p:ph type="ftr" sz="quarter" idx="12"/>
          </p:nvPr>
        </p:nvSpPr>
        <p:spPr/>
        <p:txBody>
          <a:bodyPr rtlCol="0"/>
          <a:lstStyle/>
          <a:p>
            <a:endParaRPr lang="it-IT"/>
          </a:p>
        </p:txBody>
      </p:sp>
    </p:spTree>
  </p:cSld>
  <p:clrMapOvr>
    <a:masterClrMapping/>
  </p:clrMapOvr>
  <p:transition spd="slow">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DDA2504-179F-4981-A945-ADDA8AE21E2A}" type="datetimeFigureOut">
              <a:rPr lang="it-IT" smtClean="0"/>
              <a:pPr/>
              <a:t>20/05/2017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A27EB58-7418-4F6A-A43C-0A5C09F3F07D}" type="slidenum">
              <a:rPr lang="it-IT" smtClean="0"/>
              <a:pPr/>
              <a:t>‹N›</a:t>
            </a:fld>
            <a:endParaRPr lang="it-IT"/>
          </a:p>
        </p:txBody>
      </p:sp>
    </p:spTree>
  </p:cSld>
  <p:clrMapOvr>
    <a:masterClrMapping/>
  </p:clrMapOvr>
  <p:transition spd="slow">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Connettore 1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olo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8" name="Connettore 1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Connettore 1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Connettore 1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ttangolo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Connettore 1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e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Segnaposto contenuto 17"/>
          <p:cNvSpPr>
            <a:spLocks noGrp="1"/>
          </p:cNvSpPr>
          <p:nvPr>
            <p:ph sz="quarter" idx="1"/>
          </p:nvPr>
        </p:nvSpPr>
        <p:spPr>
          <a:xfrm>
            <a:off x="304800" y="274320"/>
            <a:ext cx="5638800" cy="6327648"/>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4"/>
          </p:nvPr>
        </p:nvSpPr>
        <p:spPr/>
        <p:txBody>
          <a:bodyPr rtlCol="0"/>
          <a:lstStyle/>
          <a:p>
            <a:fld id="{ADDA2504-179F-4981-A945-ADDA8AE21E2A}" type="datetimeFigureOut">
              <a:rPr lang="it-IT" smtClean="0"/>
              <a:pPr/>
              <a:t>20/05/2017</a:t>
            </a:fld>
            <a:endParaRPr lang="it-IT"/>
          </a:p>
        </p:txBody>
      </p:sp>
      <p:sp>
        <p:nvSpPr>
          <p:cNvPr id="22" name="Segnaposto numero diapositiva 21"/>
          <p:cNvSpPr>
            <a:spLocks noGrp="1"/>
          </p:cNvSpPr>
          <p:nvPr>
            <p:ph type="sldNum" sz="quarter" idx="15"/>
          </p:nvPr>
        </p:nvSpPr>
        <p:spPr/>
        <p:txBody>
          <a:bodyPr rtlCol="0"/>
          <a:lstStyle/>
          <a:p>
            <a:fld id="{EA27EB58-7418-4F6A-A43C-0A5C09F3F07D}" type="slidenum">
              <a:rPr lang="it-IT" smtClean="0"/>
              <a:pPr/>
              <a:t>‹N›</a:t>
            </a:fld>
            <a:endParaRPr lang="it-IT"/>
          </a:p>
        </p:txBody>
      </p:sp>
      <p:sp>
        <p:nvSpPr>
          <p:cNvPr id="23" name="Segnaposto piè di pagina 22"/>
          <p:cNvSpPr>
            <a:spLocks noGrp="1"/>
          </p:cNvSpPr>
          <p:nvPr>
            <p:ph type="ftr" sz="quarter" idx="16"/>
          </p:nvPr>
        </p:nvSpPr>
        <p:spPr/>
        <p:txBody>
          <a:bodyPr rtlCol="0"/>
          <a:lstStyle/>
          <a:p>
            <a:endParaRPr lang="it-IT"/>
          </a:p>
        </p:txBody>
      </p:sp>
    </p:spTree>
  </p:cSld>
  <p:clrMapOvr>
    <a:masterClrMapping/>
  </p:clrMapOvr>
  <p:transition spd="slow">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Connettore 1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e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olo 1"/>
          <p:cNvSpPr>
            <a:spLocks noGrp="1"/>
          </p:cNvSpPr>
          <p:nvPr>
            <p:ph type="title"/>
          </p:nvPr>
        </p:nvSpPr>
        <p:spPr>
          <a:xfrm rot="5400000">
            <a:off x="3350133" y="3200400"/>
            <a:ext cx="6309360" cy="457200"/>
          </a:xfrm>
        </p:spPr>
        <p:txBody>
          <a:bodyPr anchor="b"/>
          <a:lstStyle>
            <a:lvl1pPr algn="l">
              <a:buNone/>
              <a:defRPr sz="2000" b="1"/>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it-IT" smtClean="0"/>
              <a:t>Fare clic sull'icona per inserire un'immagine</a:t>
            </a:r>
            <a:endParaRPr kumimoji="0" lang="en-US" dirty="0"/>
          </a:p>
        </p:txBody>
      </p:sp>
      <p:sp>
        <p:nvSpPr>
          <p:cNvPr id="4" name="Segnaposto testo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10" name="Connettore 1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ttangolo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nettore 1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Connettore 1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Connettore 1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Segnaposto data 16"/>
          <p:cNvSpPr>
            <a:spLocks noGrp="1"/>
          </p:cNvSpPr>
          <p:nvPr>
            <p:ph type="dt" sz="half" idx="10"/>
          </p:nvPr>
        </p:nvSpPr>
        <p:spPr/>
        <p:txBody>
          <a:bodyPr rtlCol="0"/>
          <a:lstStyle/>
          <a:p>
            <a:fld id="{ADDA2504-179F-4981-A945-ADDA8AE21E2A}" type="datetimeFigureOut">
              <a:rPr lang="it-IT" smtClean="0"/>
              <a:pPr/>
              <a:t>20/05/2017</a:t>
            </a:fld>
            <a:endParaRPr lang="it-IT"/>
          </a:p>
        </p:txBody>
      </p:sp>
      <p:sp>
        <p:nvSpPr>
          <p:cNvPr id="18" name="Segnaposto numero diapositiva 17"/>
          <p:cNvSpPr>
            <a:spLocks noGrp="1"/>
          </p:cNvSpPr>
          <p:nvPr>
            <p:ph type="sldNum" sz="quarter" idx="11"/>
          </p:nvPr>
        </p:nvSpPr>
        <p:spPr/>
        <p:txBody>
          <a:bodyPr rtlCol="0"/>
          <a:lstStyle/>
          <a:p>
            <a:fld id="{EA27EB58-7418-4F6A-A43C-0A5C09F3F07D}" type="slidenum">
              <a:rPr lang="it-IT" smtClean="0"/>
              <a:pPr/>
              <a:t>‹N›</a:t>
            </a:fld>
            <a:endParaRPr lang="it-IT"/>
          </a:p>
        </p:txBody>
      </p:sp>
      <p:sp>
        <p:nvSpPr>
          <p:cNvPr id="21" name="Segnaposto piè di pagina 20"/>
          <p:cNvSpPr>
            <a:spLocks noGrp="1"/>
          </p:cNvSpPr>
          <p:nvPr>
            <p:ph type="ftr" sz="quarter" idx="12"/>
          </p:nvPr>
        </p:nvSpPr>
        <p:spPr/>
        <p:txBody>
          <a:bodyPr rtlCol="0"/>
          <a:lstStyle/>
          <a:p>
            <a:endParaRPr lang="it-IT"/>
          </a:p>
        </p:txBody>
      </p:sp>
    </p:spTree>
  </p:cSld>
  <p:clrMapOvr>
    <a:masterClrMapping/>
  </p:clrMapOvr>
  <p:transition spd="slow">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ttore 1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Segnaposto titolo 21"/>
          <p:cNvSpPr>
            <a:spLocks noGrp="1"/>
          </p:cNvSpPr>
          <p:nvPr>
            <p:ph type="title"/>
          </p:nvPr>
        </p:nvSpPr>
        <p:spPr>
          <a:xfrm>
            <a:off x="457200" y="274638"/>
            <a:ext cx="7467600" cy="1143000"/>
          </a:xfrm>
          <a:prstGeom prst="rect">
            <a:avLst/>
          </a:prstGeom>
        </p:spPr>
        <p:txBody>
          <a:bodyPr vert="horz" anchor="b">
            <a:normAutofit/>
          </a:body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4" name="Segnaposto data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ADDA2504-179F-4981-A945-ADDA8AE21E2A}" type="datetimeFigureOut">
              <a:rPr lang="it-IT" smtClean="0"/>
              <a:pPr/>
              <a:t>20/05/2017</a:t>
            </a:fld>
            <a:endParaRPr lang="it-IT"/>
          </a:p>
        </p:txBody>
      </p:sp>
      <p:sp>
        <p:nvSpPr>
          <p:cNvPr id="3" name="Segnaposto piè di pagina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it-IT"/>
          </a:p>
        </p:txBody>
      </p:sp>
      <p:sp>
        <p:nvSpPr>
          <p:cNvPr id="7" name="Connettore 1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Connettore 1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ttangolo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Connettore 1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e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egnaposto numero diapositiva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A27EB58-7418-4F6A-A43C-0A5C09F3F07D}"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r"/>
  </p:transition>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audio" Target="file:///C:\Users\Studente\Desktop\DEF\Mozart%20federica.mp3"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audio" Target="file:///C:\Users\Studente\Desktop\DEF\morricone%20federica.mp3" TargetMode="Externa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file:///F:\FEDERICA\locandina%20mostra%20trincee%20definitiva.pdf"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53000"/>
            <a:lum/>
          </a:blip>
          <a:srcRect/>
          <a:stretch>
            <a:fillRect/>
          </a:stretch>
        </a:blipFill>
        <a:effectLst/>
      </p:bgPr>
    </p:bg>
    <p:spTree>
      <p:nvGrpSpPr>
        <p:cNvPr id="1" name=""/>
        <p:cNvGrpSpPr/>
        <p:nvPr/>
      </p:nvGrpSpPr>
      <p:grpSpPr>
        <a:xfrm>
          <a:off x="0" y="0"/>
          <a:ext cx="0" cy="0"/>
          <a:chOff x="0" y="0"/>
          <a:chExt cx="0" cy="0"/>
        </a:xfrm>
      </p:grpSpPr>
      <p:sp>
        <p:nvSpPr>
          <p:cNvPr id="12" name="Titolo 11"/>
          <p:cNvSpPr>
            <a:spLocks noGrp="1"/>
          </p:cNvSpPr>
          <p:nvPr>
            <p:ph type="title"/>
          </p:nvPr>
        </p:nvSpPr>
        <p:spPr>
          <a:xfrm>
            <a:off x="916999" y="1893706"/>
            <a:ext cx="7128792" cy="3528392"/>
          </a:xfr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a:noAutofit/>
          </a:bodyPr>
          <a:lstStyle/>
          <a:p>
            <a:pPr algn="ctr"/>
            <a:r>
              <a:rPr lang="it-IT" sz="4000" dirty="0" smtClean="0">
                <a:solidFill>
                  <a:srgbClr val="FF0000"/>
                </a:solidFill>
                <a:effectLst>
                  <a:outerShdw blurRad="38100" dist="38100" dir="2700000" algn="tl">
                    <a:srgbClr val="000000">
                      <a:alpha val="43137"/>
                    </a:srgbClr>
                  </a:outerShdw>
                </a:effectLst>
              </a:rPr>
              <a:t>La storia</a:t>
            </a:r>
            <a:r>
              <a:rPr lang="it-IT" sz="4000" dirty="0" smtClean="0">
                <a:solidFill>
                  <a:srgbClr val="FF0000"/>
                </a:solidFill>
              </a:rPr>
              <a:t> </a:t>
            </a:r>
            <a:r>
              <a:rPr lang="it-IT" sz="4000" i="1" dirty="0" smtClean="0">
                <a:solidFill>
                  <a:srgbClr val="00B050"/>
                </a:solidFill>
                <a:effectLst>
                  <a:outerShdw blurRad="38100" dist="38100" dir="2700000" algn="tl">
                    <a:srgbClr val="000000">
                      <a:alpha val="43137"/>
                    </a:srgbClr>
                  </a:outerShdw>
                </a:effectLst>
              </a:rPr>
              <a:t>DE</a:t>
            </a:r>
            <a:r>
              <a:rPr lang="it-IT" sz="4000" i="1" dirty="0" smtClean="0">
                <a:solidFill>
                  <a:srgbClr val="FF0000"/>
                </a:solidFill>
                <a:effectLst>
                  <a:outerShdw blurRad="38100" dist="38100" dir="2700000" algn="tl">
                    <a:srgbClr val="000000">
                      <a:alpha val="43137"/>
                    </a:srgbClr>
                  </a:outerShdw>
                </a:effectLst>
              </a:rPr>
              <a:t>LL</a:t>
            </a:r>
            <a:r>
              <a:rPr lang="it-IT" sz="4000" i="1" dirty="0" smtClean="0">
                <a:solidFill>
                  <a:schemeClr val="accent6"/>
                </a:solidFill>
                <a:effectLst>
                  <a:outerShdw blurRad="38100" dist="38100" dir="2700000" algn="tl">
                    <a:srgbClr val="000000">
                      <a:alpha val="43137"/>
                    </a:srgbClr>
                  </a:outerShdw>
                </a:effectLst>
              </a:rPr>
              <a:t>A</a:t>
            </a:r>
            <a:r>
              <a:rPr lang="it-IT" sz="4000" dirty="0" smtClean="0">
                <a:solidFill>
                  <a:srgbClr val="FF0000"/>
                </a:solidFill>
              </a:rPr>
              <a:t> </a:t>
            </a:r>
            <a:r>
              <a:rPr lang="it-IT" sz="4000" dirty="0" smtClean="0">
                <a:solidFill>
                  <a:srgbClr val="FF0000"/>
                </a:solidFill>
                <a:effectLst>
                  <a:outerShdw blurRad="38100" dist="38100" dir="2700000" algn="tl">
                    <a:srgbClr val="000000">
                      <a:alpha val="43137"/>
                    </a:srgbClr>
                  </a:outerShdw>
                </a:effectLst>
              </a:rPr>
              <a:t>“Pascoli”</a:t>
            </a:r>
            <a:r>
              <a:rPr lang="it-IT" sz="4000" dirty="0" smtClean="0">
                <a:solidFill>
                  <a:srgbClr val="FF0000"/>
                </a:solidFill>
              </a:rPr>
              <a:t/>
            </a:r>
            <a:br>
              <a:rPr lang="it-IT" sz="4000" dirty="0" smtClean="0">
                <a:solidFill>
                  <a:srgbClr val="FF0000"/>
                </a:solidFill>
              </a:rPr>
            </a:br>
            <a:r>
              <a:rPr lang="it-IT" sz="4000" dirty="0" smtClean="0">
                <a:solidFill>
                  <a:srgbClr val="FF0000"/>
                </a:solidFill>
                <a:effectLst>
                  <a:outerShdw blurRad="38100" dist="38100" dir="2700000" algn="tl">
                    <a:srgbClr val="000000">
                      <a:alpha val="43137"/>
                    </a:srgbClr>
                  </a:outerShdw>
                </a:effectLst>
              </a:rPr>
              <a:t>La storia </a:t>
            </a:r>
            <a:r>
              <a:rPr lang="it-IT" sz="4000" i="1" dirty="0" smtClean="0">
                <a:solidFill>
                  <a:srgbClr val="00B050"/>
                </a:solidFill>
                <a:effectLst>
                  <a:outerShdw blurRad="38100" dist="38100" dir="2700000" algn="tl">
                    <a:srgbClr val="000000">
                      <a:alpha val="43137"/>
                    </a:srgbClr>
                  </a:outerShdw>
                </a:effectLst>
              </a:rPr>
              <a:t>A</a:t>
            </a:r>
            <a:r>
              <a:rPr lang="it-IT" sz="4000" i="1" dirty="0" smtClean="0">
                <a:solidFill>
                  <a:srgbClr val="FF0000"/>
                </a:solidFill>
                <a:effectLst>
                  <a:outerShdw blurRad="38100" dist="38100" dir="2700000" algn="tl">
                    <a:srgbClr val="000000">
                      <a:alpha val="43137"/>
                    </a:srgbClr>
                  </a:outerShdw>
                </a:effectLst>
              </a:rPr>
              <a:t>LL</a:t>
            </a:r>
            <a:r>
              <a:rPr lang="it-IT" sz="4000" i="1" dirty="0" smtClean="0">
                <a:solidFill>
                  <a:srgbClr val="00B050"/>
                </a:solidFill>
                <a:effectLst>
                  <a:outerShdw blurRad="38100" dist="38100" dir="2700000" algn="tl">
                    <a:srgbClr val="000000">
                      <a:alpha val="43137"/>
                    </a:srgbClr>
                  </a:outerShdw>
                </a:effectLst>
              </a:rPr>
              <a:t>A</a:t>
            </a:r>
            <a:r>
              <a:rPr lang="it-IT" sz="4000" dirty="0" smtClean="0">
                <a:solidFill>
                  <a:srgbClr val="FF0000"/>
                </a:solidFill>
              </a:rPr>
              <a:t> </a:t>
            </a:r>
            <a:r>
              <a:rPr lang="it-IT" sz="4000" dirty="0" smtClean="0">
                <a:solidFill>
                  <a:srgbClr val="FF0000"/>
                </a:solidFill>
                <a:effectLst>
                  <a:outerShdw blurRad="38100" dist="38100" dir="2700000" algn="tl">
                    <a:srgbClr val="000000">
                      <a:alpha val="43137"/>
                    </a:srgbClr>
                  </a:outerShdw>
                </a:effectLst>
              </a:rPr>
              <a:t>“Pascoli”</a:t>
            </a:r>
            <a:br>
              <a:rPr lang="it-IT" sz="4000" dirty="0" smtClean="0">
                <a:solidFill>
                  <a:srgbClr val="FF0000"/>
                </a:solidFill>
                <a:effectLst>
                  <a:outerShdw blurRad="38100" dist="38100" dir="2700000" algn="tl">
                    <a:srgbClr val="000000">
                      <a:alpha val="43137"/>
                    </a:srgbClr>
                  </a:outerShdw>
                </a:effectLst>
              </a:rPr>
            </a:br>
            <a:r>
              <a:rPr lang="it-IT" sz="4000" dirty="0" smtClean="0"/>
              <a:t/>
            </a:r>
            <a:br>
              <a:rPr lang="it-IT" sz="4000" dirty="0" smtClean="0"/>
            </a:br>
            <a:r>
              <a:rPr lang="it-IT" sz="2000" i="1" dirty="0" smtClean="0">
                <a:solidFill>
                  <a:srgbClr val="FF0000"/>
                </a:solidFill>
                <a:effectLst>
                  <a:outerShdw blurRad="38100" dist="38100" dir="2700000" algn="tl">
                    <a:srgbClr val="000000">
                      <a:alpha val="43137"/>
                    </a:srgbClr>
                  </a:outerShdw>
                </a:effectLst>
                <a:latin typeface="Bookman Old Style" pitchFamily="18" charset="0"/>
              </a:rPr>
              <a:t>Trasformare i sudditi in cittadini è miracolo che solo la scuola può compiere </a:t>
            </a:r>
            <a:br>
              <a:rPr lang="it-IT" sz="2000" i="1" dirty="0" smtClean="0">
                <a:solidFill>
                  <a:srgbClr val="FF0000"/>
                </a:solidFill>
                <a:effectLst>
                  <a:outerShdw blurRad="38100" dist="38100" dir="2700000" algn="tl">
                    <a:srgbClr val="000000">
                      <a:alpha val="43137"/>
                    </a:srgbClr>
                  </a:outerShdw>
                </a:effectLst>
                <a:latin typeface="Bookman Old Style" pitchFamily="18" charset="0"/>
              </a:rPr>
            </a:br>
            <a:r>
              <a:rPr lang="it-IT" sz="2000" i="1" dirty="0" smtClean="0">
                <a:solidFill>
                  <a:srgbClr val="FF0000"/>
                </a:solidFill>
                <a:effectLst>
                  <a:outerShdw blurRad="38100" dist="38100" dir="2700000" algn="tl">
                    <a:srgbClr val="000000">
                      <a:alpha val="43137"/>
                    </a:srgbClr>
                  </a:outerShdw>
                </a:effectLst>
                <a:latin typeface="Bookman Old Style" pitchFamily="18" charset="0"/>
              </a:rPr>
              <a:t>                                                                 </a:t>
            </a:r>
            <a:r>
              <a:rPr lang="it-IT" sz="1600" i="1" dirty="0" smtClean="0">
                <a:solidFill>
                  <a:srgbClr val="00B050"/>
                </a:solidFill>
                <a:effectLst>
                  <a:outerShdw blurRad="38100" dist="38100" dir="2700000" algn="tl">
                    <a:srgbClr val="000000">
                      <a:alpha val="43137"/>
                    </a:srgbClr>
                  </a:outerShdw>
                </a:effectLst>
                <a:latin typeface="Bookman Old Style" pitchFamily="18" charset="0"/>
              </a:rPr>
              <a:t>(Piero </a:t>
            </a:r>
            <a:r>
              <a:rPr lang="it-IT" sz="1600" i="1" dirty="0" err="1" smtClean="0">
                <a:solidFill>
                  <a:srgbClr val="00B050"/>
                </a:solidFill>
                <a:effectLst>
                  <a:outerShdw blurRad="38100" dist="38100" dir="2700000" algn="tl">
                    <a:srgbClr val="000000">
                      <a:alpha val="43137"/>
                    </a:srgbClr>
                  </a:outerShdw>
                </a:effectLst>
                <a:latin typeface="Bookman Old Style" pitchFamily="18" charset="0"/>
              </a:rPr>
              <a:t>Calamandrei</a:t>
            </a:r>
            <a:r>
              <a:rPr lang="it-IT" sz="1600" i="1" dirty="0" smtClean="0">
                <a:solidFill>
                  <a:srgbClr val="00B050"/>
                </a:solidFill>
                <a:effectLst>
                  <a:outerShdw blurRad="38100" dist="38100" dir="2700000" algn="tl">
                    <a:srgbClr val="000000">
                      <a:alpha val="43137"/>
                    </a:srgbClr>
                  </a:outerShdw>
                </a:effectLst>
                <a:latin typeface="Bookman Old Style" pitchFamily="18" charset="0"/>
              </a:rPr>
              <a:t>)</a:t>
            </a:r>
            <a:endParaRPr lang="it-IT" sz="1600" dirty="0">
              <a:solidFill>
                <a:srgbClr val="00B050"/>
              </a:solidFill>
              <a:effectLst>
                <a:outerShdw blurRad="38100" dist="38100" dir="2700000" algn="tl">
                  <a:srgbClr val="000000">
                    <a:alpha val="43137"/>
                  </a:srgbClr>
                </a:outerShdw>
              </a:effectLst>
              <a:latin typeface="Bookman Old Style" pitchFamily="18" charset="0"/>
            </a:endParaRPr>
          </a:p>
        </p:txBody>
      </p:sp>
      <p:sp>
        <p:nvSpPr>
          <p:cNvPr id="8" name="CasellaDiTesto 7"/>
          <p:cNvSpPr txBox="1"/>
          <p:nvPr/>
        </p:nvSpPr>
        <p:spPr>
          <a:xfrm>
            <a:off x="3786182" y="3714752"/>
            <a:ext cx="5072098" cy="677108"/>
          </a:xfrm>
          <a:prstGeom prst="rect">
            <a:avLst/>
          </a:prstGeom>
          <a:noFill/>
        </p:spPr>
        <p:txBody>
          <a:bodyPr wrap="square" rtlCol="0">
            <a:spAutoFit/>
          </a:bodyPr>
          <a:lstStyle/>
          <a:p>
            <a:pPr algn="just"/>
            <a:endParaRPr lang="it-IT" sz="2000" dirty="0" smtClean="0"/>
          </a:p>
          <a:p>
            <a:endParaRPr lang="it-IT" dirty="0"/>
          </a:p>
        </p:txBody>
      </p:sp>
      <p:pic>
        <p:nvPicPr>
          <p:cNvPr id="4" name="Mozart federica.mp3">
            <a:hlinkClick r:id="" action="ppaction://media"/>
          </p:cNvPr>
          <p:cNvPicPr>
            <a:picLocks noRot="1" noChangeAspect="1"/>
          </p:cNvPicPr>
          <p:nvPr>
            <a:audioFile r:link="rId1"/>
          </p:nvPr>
        </p:nvPicPr>
        <p:blipFill>
          <a:blip r:embed="rId4" cstate="print"/>
          <a:stretch>
            <a:fillRect/>
          </a:stretch>
        </p:blipFill>
        <p:spPr>
          <a:xfrm>
            <a:off x="4419600" y="3276600"/>
            <a:ext cx="304800" cy="304800"/>
          </a:xfrm>
          <a:prstGeom prst="rect">
            <a:avLst/>
          </a:prstGeom>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a:bodyPr>
          <a:lstStyle/>
          <a:p>
            <a:pPr algn="ctr"/>
            <a:r>
              <a:rPr lang="it-IT" dirty="0" smtClean="0">
                <a:solidFill>
                  <a:srgbClr val="FF0000"/>
                </a:solidFill>
                <a:effectLst>
                  <a:outerShdw blurRad="38100" dist="38100" dir="2700000" algn="tl">
                    <a:srgbClr val="000000">
                      <a:alpha val="43137"/>
                    </a:srgbClr>
                  </a:outerShdw>
                </a:effectLst>
              </a:rPr>
              <a:t>Come è nata la </a:t>
            </a:r>
            <a:br>
              <a:rPr lang="it-IT" dirty="0" smtClean="0">
                <a:solidFill>
                  <a:srgbClr val="FF0000"/>
                </a:solidFill>
                <a:effectLst>
                  <a:outerShdw blurRad="38100" dist="38100" dir="2700000" algn="tl">
                    <a:srgbClr val="000000">
                      <a:alpha val="43137"/>
                    </a:srgbClr>
                  </a:outerShdw>
                </a:effectLst>
              </a:rPr>
            </a:br>
            <a:r>
              <a:rPr lang="it-IT" dirty="0" smtClean="0">
                <a:solidFill>
                  <a:srgbClr val="FF0000"/>
                </a:solidFill>
                <a:effectLst>
                  <a:outerShdw blurRad="38100" dist="38100" dir="2700000" algn="tl">
                    <a:srgbClr val="000000">
                      <a:alpha val="43137"/>
                    </a:srgbClr>
                  </a:outerShdw>
                </a:effectLst>
              </a:rPr>
              <a:t>“Casermetta </a:t>
            </a:r>
            <a:r>
              <a:rPr lang="it-IT" dirty="0" err="1" smtClean="0">
                <a:solidFill>
                  <a:srgbClr val="FF0000"/>
                </a:solidFill>
                <a:effectLst>
                  <a:outerShdw blurRad="38100" dist="38100" dir="2700000" algn="tl">
                    <a:srgbClr val="000000">
                      <a:alpha val="43137"/>
                    </a:srgbClr>
                  </a:outerShdw>
                </a:effectLst>
              </a:rPr>
              <a:t>Montebello</a:t>
            </a:r>
            <a:r>
              <a:rPr lang="it-IT" dirty="0" smtClean="0">
                <a:solidFill>
                  <a:srgbClr val="FF0000"/>
                </a:solidFill>
                <a:effectLst>
                  <a:outerShdw blurRad="38100" dist="38100" dir="2700000" algn="tl">
                    <a:srgbClr val="000000">
                      <a:alpha val="43137"/>
                    </a:srgbClr>
                  </a:outerShdw>
                </a:effectLst>
              </a:rPr>
              <a:t>”?</a:t>
            </a:r>
          </a:p>
        </p:txBody>
      </p:sp>
      <p:sp>
        <p:nvSpPr>
          <p:cNvPr id="6" name="Segnaposto contenuto 5"/>
          <p:cNvSpPr>
            <a:spLocks noGrp="1"/>
          </p:cNvSpPr>
          <p:nvPr>
            <p:ph sz="quarter" idx="1"/>
          </p:nvPr>
        </p:nvSpPr>
        <p:spPr/>
        <p:txBody>
          <a:bodyPr/>
          <a:lstStyle/>
          <a:p>
            <a:pPr algn="ctr">
              <a:buNone/>
            </a:pPr>
            <a:r>
              <a:rPr lang="it-IT" dirty="0" smtClean="0"/>
              <a:t>Incuriositi dalle testimonianze storiche che affiorano nelle nostre aule, abbiamo deciso di cercare qualche ulteriore notizia sulla nostra </a:t>
            </a:r>
            <a:r>
              <a:rPr lang="it-IT" dirty="0" smtClean="0">
                <a:solidFill>
                  <a:srgbClr val="FF0000"/>
                </a:solidFill>
                <a:effectLst>
                  <a:outerShdw blurRad="38100" dist="38100" dir="2700000" algn="tl">
                    <a:srgbClr val="000000">
                      <a:alpha val="43137"/>
                    </a:srgbClr>
                  </a:outerShdw>
                </a:effectLst>
              </a:rPr>
              <a:t>“Casermetta </a:t>
            </a:r>
            <a:r>
              <a:rPr lang="it-IT" dirty="0" err="1" smtClean="0">
                <a:solidFill>
                  <a:srgbClr val="FF0000"/>
                </a:solidFill>
                <a:effectLst>
                  <a:outerShdw blurRad="38100" dist="38100" dir="2700000" algn="tl">
                    <a:srgbClr val="000000">
                      <a:alpha val="43137"/>
                    </a:srgbClr>
                  </a:outerShdw>
                </a:effectLst>
              </a:rPr>
              <a:t>Montebello</a:t>
            </a:r>
            <a:r>
              <a:rPr lang="it-IT" dirty="0" smtClean="0">
                <a:solidFill>
                  <a:srgbClr val="FF0000"/>
                </a:solidFill>
                <a:effectLst>
                  <a:outerShdw blurRad="38100" dist="38100" dir="2700000" algn="tl">
                    <a:srgbClr val="000000">
                      <a:alpha val="43137"/>
                    </a:srgbClr>
                  </a:outerShdw>
                </a:effectLst>
              </a:rPr>
              <a:t>”</a:t>
            </a:r>
            <a:r>
              <a:rPr lang="it-IT" dirty="0" smtClean="0"/>
              <a:t>. </a:t>
            </a:r>
          </a:p>
          <a:p>
            <a:pPr>
              <a:buNone/>
            </a:pPr>
            <a:endParaRPr lang="it-IT" dirty="0" smtClean="0"/>
          </a:p>
          <a:p>
            <a:pPr algn="ctr">
              <a:buNone/>
            </a:pPr>
            <a:r>
              <a:rPr lang="it-IT" dirty="0" smtClean="0"/>
              <a:t>Abbiamo, dunque, frugato – in qualità di </a:t>
            </a:r>
            <a:r>
              <a:rPr lang="it-IT" dirty="0" smtClean="0">
                <a:solidFill>
                  <a:srgbClr val="00B050"/>
                </a:solidFill>
                <a:effectLst>
                  <a:outerShdw blurRad="38100" dist="38100" dir="2700000" algn="tl">
                    <a:srgbClr val="000000">
                      <a:alpha val="43137"/>
                    </a:srgbClr>
                  </a:outerShdw>
                </a:effectLst>
              </a:rPr>
              <a:t>“detective della storia”</a:t>
            </a:r>
            <a:r>
              <a:rPr lang="it-IT" dirty="0" smtClean="0"/>
              <a:t>, aiutati dalle nostre professoresse e dalla dottoressa Stocchi – tra le carte </a:t>
            </a:r>
            <a:r>
              <a:rPr lang="it-IT" dirty="0" smtClean="0">
                <a:solidFill>
                  <a:srgbClr val="FF0000"/>
                </a:solidFill>
                <a:effectLst>
                  <a:outerShdw blurRad="38100" dist="38100" dir="2700000" algn="tl">
                    <a:srgbClr val="000000">
                      <a:alpha val="43137"/>
                    </a:srgbClr>
                  </a:outerShdw>
                </a:effectLst>
              </a:rPr>
              <a:t>dell’Archivio Storico del Comune di Voghera</a:t>
            </a:r>
            <a:r>
              <a:rPr lang="it-IT" dirty="0" smtClean="0"/>
              <a:t>, scoprendo interessanti documenti, che aiutano a far luce sulla “nascita” e sulla costruzione della nostra scuola. </a:t>
            </a:r>
            <a:endParaRPr lang="it-IT" dirty="0"/>
          </a:p>
        </p:txBody>
      </p:sp>
    </p:spTree>
  </p:cSld>
  <p:clrMapOvr>
    <a:masterClrMapping/>
  </p:clrMapOvr>
  <p:transition spd="slow" advClick="0" advTm="15000">
    <p:newsfla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rgbClr val="FF0000"/>
                </a:solidFill>
                <a:effectLst>
                  <a:outerShdw blurRad="38100" dist="38100" dir="2700000" algn="tl">
                    <a:srgbClr val="000000">
                      <a:alpha val="43137"/>
                    </a:srgbClr>
                  </a:outerShdw>
                </a:effectLst>
              </a:rPr>
              <a:t>1929-1931: la costruzione della “Casermetta”. </a:t>
            </a:r>
            <a:endParaRPr lang="it-IT" dirty="0">
              <a:solidFill>
                <a:srgbClr val="FF0000"/>
              </a:solidFill>
              <a:effectLst>
                <a:outerShdw blurRad="38100" dist="38100" dir="2700000" algn="tl">
                  <a:srgbClr val="000000">
                    <a:alpha val="43137"/>
                  </a:srgbClr>
                </a:outerShdw>
              </a:effectLst>
            </a:endParaRPr>
          </a:p>
        </p:txBody>
      </p:sp>
      <p:sp>
        <p:nvSpPr>
          <p:cNvPr id="3" name="Segnaposto contenuto 2"/>
          <p:cNvSpPr>
            <a:spLocks noGrp="1"/>
          </p:cNvSpPr>
          <p:nvPr>
            <p:ph sz="quarter" idx="1"/>
          </p:nvPr>
        </p:nvSpPr>
        <p:spPr/>
        <p:txBody>
          <a:bodyPr>
            <a:normAutofit fontScale="92500" lnSpcReduction="10000"/>
          </a:bodyPr>
          <a:lstStyle/>
          <a:p>
            <a:pPr algn="just">
              <a:buNone/>
            </a:pPr>
            <a:r>
              <a:rPr lang="it-IT" dirty="0" smtClean="0"/>
              <a:t>Tra le carte dell’Archivio Storico, in un faldone polveroso che comprende documenti amministrativi di diverso genere, troviamo una deliberazione datata “</a:t>
            </a:r>
            <a:r>
              <a:rPr lang="it-IT" dirty="0" smtClean="0">
                <a:solidFill>
                  <a:srgbClr val="FF0000"/>
                </a:solidFill>
                <a:effectLst>
                  <a:outerShdw blurRad="38100" dist="38100" dir="2700000" algn="tl">
                    <a:srgbClr val="000000">
                      <a:alpha val="43137"/>
                    </a:srgbClr>
                  </a:outerShdw>
                </a:effectLst>
              </a:rPr>
              <a:t>15 gennaio 1929</a:t>
            </a:r>
            <a:r>
              <a:rPr lang="it-IT" dirty="0" smtClean="0"/>
              <a:t>” che attira subito la nostra attenzione.</a:t>
            </a:r>
          </a:p>
          <a:p>
            <a:pPr algn="just">
              <a:buNone/>
            </a:pPr>
            <a:r>
              <a:rPr lang="it-IT" dirty="0" smtClean="0"/>
              <a:t>In un periodo cruciale per la storia del Paese, quello cioè quel </a:t>
            </a:r>
            <a:r>
              <a:rPr lang="it-IT" dirty="0" smtClean="0">
                <a:solidFill>
                  <a:srgbClr val="FF0000"/>
                </a:solidFill>
                <a:effectLst>
                  <a:outerShdw blurRad="38100" dist="38100" dir="2700000" algn="tl">
                    <a:srgbClr val="000000">
                      <a:alpha val="43137"/>
                    </a:srgbClr>
                  </a:outerShdw>
                </a:effectLst>
              </a:rPr>
              <a:t>Ventennio fascista</a:t>
            </a:r>
            <a:r>
              <a:rPr lang="it-IT" dirty="0" smtClean="0"/>
              <a:t>, il Podestà – l’allora “Sindaco” della città di Voghera – scrive: </a:t>
            </a:r>
          </a:p>
          <a:p>
            <a:pPr>
              <a:buNone/>
            </a:pPr>
            <a:endParaRPr lang="it-IT" sz="1900" dirty="0" smtClean="0"/>
          </a:p>
          <a:p>
            <a:pPr algn="ctr">
              <a:buNone/>
            </a:pPr>
            <a:r>
              <a:rPr lang="it-IT" sz="1900" b="1" dirty="0" smtClean="0">
                <a:latin typeface="Lucida Calligraphy" pitchFamily="66" charset="0"/>
              </a:rPr>
              <a:t>“ […]</a:t>
            </a:r>
            <a:r>
              <a:rPr lang="it-IT" sz="1900" i="1" dirty="0" smtClean="0">
                <a:latin typeface="Lucida Calligraphy" pitchFamily="66" charset="0"/>
              </a:rPr>
              <a:t> </a:t>
            </a:r>
            <a:r>
              <a:rPr lang="it-IT" sz="1900" b="1" dirty="0" smtClean="0">
                <a:latin typeface="Lucida Calligraphy" pitchFamily="66" charset="0"/>
              </a:rPr>
              <a:t>il Comando del Reggimento Cavalleria Vittorio Emanuele II ha fatto conoscere al Comune di Voghera la necessità di poter disporre di più vasti locali per il ricovero di 380 posti letto per soldati e per ricavare altri 700 metri quadrati di magazzeno. </a:t>
            </a:r>
          </a:p>
          <a:p>
            <a:pPr algn="ctr">
              <a:buNone/>
            </a:pPr>
            <a:r>
              <a:rPr lang="it-IT" sz="1900" b="1" dirty="0" smtClean="0">
                <a:latin typeface="Lucida Calligraphy" pitchFamily="66" charset="0"/>
              </a:rPr>
              <a:t>[…] Per aderire a tale richiesta vennero eseguiti studi e condotte trattative […] ” </a:t>
            </a:r>
            <a:endParaRPr lang="it-IT" sz="1900" b="1" dirty="0">
              <a:latin typeface="Lucida Calligraphy" pitchFamily="66" charset="0"/>
            </a:endParaRPr>
          </a:p>
        </p:txBody>
      </p:sp>
    </p:spTree>
  </p:cSld>
  <p:clrMapOvr>
    <a:masterClrMapping/>
  </p:clrMapOvr>
  <p:transition spd="slow" advClick="0" advTm="20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blip>
          <a:srcRect/>
          <a:stretch>
            <a:fillRect t="20000"/>
          </a:stretch>
        </a:blipFill>
        <a:effectLst/>
      </p:bgPr>
    </p:bg>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pPr algn="ctr"/>
            <a:r>
              <a:rPr lang="it-IT" dirty="0" smtClean="0">
                <a:solidFill>
                  <a:srgbClr val="FF0000"/>
                </a:solidFill>
                <a:effectLst>
                  <a:outerShdw blurRad="38100" dist="38100" dir="2700000" algn="tl">
                    <a:srgbClr val="000000">
                      <a:alpha val="43137"/>
                    </a:srgbClr>
                  </a:outerShdw>
                </a:effectLst>
              </a:rPr>
              <a:t>1929-1931: la costruzione della “Casermetta”. </a:t>
            </a:r>
            <a:endParaRPr lang="it-IT" dirty="0"/>
          </a:p>
        </p:txBody>
      </p:sp>
      <p:pic>
        <p:nvPicPr>
          <p:cNvPr id="7" name="Segnaposto contenuto 6" descr="012.JPG"/>
          <p:cNvPicPr>
            <a:picLocks noGrp="1" noChangeAspect="1"/>
          </p:cNvPicPr>
          <p:nvPr>
            <p:ph sz="quarter" idx="1"/>
          </p:nvPr>
        </p:nvPicPr>
        <p:blipFill>
          <a:blip r:embed="rId3" cstate="print"/>
          <a:stretch>
            <a:fillRect/>
          </a:stretch>
        </p:blipFill>
        <p:spPr>
          <a:xfrm>
            <a:off x="2409204" y="1600200"/>
            <a:ext cx="3563592" cy="4873625"/>
          </a:xfrm>
          <a:prstGeom prst="rect">
            <a:avLst/>
          </a:prstGeom>
          <a:ln>
            <a:noFill/>
          </a:ln>
          <a:effectLst>
            <a:outerShdw blurRad="190500" algn="tl" rotWithShape="0">
              <a:srgbClr val="000000">
                <a:alpha val="70000"/>
              </a:srgbClr>
            </a:outerShdw>
          </a:effectLst>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mtClean="0">
                <a:solidFill>
                  <a:srgbClr val="FF0000"/>
                </a:solidFill>
                <a:effectLst>
                  <a:outerShdw blurRad="38100" dist="38100" dir="2700000" algn="tl">
                    <a:srgbClr val="000000">
                      <a:alpha val="43137"/>
                    </a:srgbClr>
                  </a:outerShdw>
                </a:effectLst>
              </a:rPr>
              <a:t>1929-1931: la costruzione della “Casermetta”. </a:t>
            </a:r>
            <a:endParaRPr lang="it-IT" dirty="0"/>
          </a:p>
        </p:txBody>
      </p:sp>
      <p:sp>
        <p:nvSpPr>
          <p:cNvPr id="3" name="Segnaposto contenuto 2"/>
          <p:cNvSpPr>
            <a:spLocks noGrp="1"/>
          </p:cNvSpPr>
          <p:nvPr>
            <p:ph sz="quarter" idx="1"/>
          </p:nvPr>
        </p:nvSpPr>
        <p:spPr/>
        <p:txBody>
          <a:bodyPr>
            <a:normAutofit lnSpcReduction="10000"/>
          </a:bodyPr>
          <a:lstStyle/>
          <a:p>
            <a:pPr>
              <a:buNone/>
            </a:pPr>
            <a:r>
              <a:rPr lang="it-IT" dirty="0" smtClean="0"/>
              <a:t>Per far fronte a queste esigenze di spazio, viene decisa la costruzione di: </a:t>
            </a:r>
          </a:p>
          <a:p>
            <a:pPr>
              <a:buNone/>
            </a:pPr>
            <a:endParaRPr lang="it-IT" dirty="0" smtClean="0"/>
          </a:p>
          <a:p>
            <a:pPr algn="ctr">
              <a:buNone/>
            </a:pPr>
            <a:r>
              <a:rPr lang="it-IT" sz="1900" b="1" dirty="0" smtClean="0">
                <a:latin typeface="Lucida Calligraphy" pitchFamily="66" charset="0"/>
              </a:rPr>
              <a:t>“Tre nuovi corpi di fabbrica ed adattamento di un quarto nell’isolato compreso tra le vie Roma, </a:t>
            </a:r>
            <a:r>
              <a:rPr lang="it-IT" sz="1900" b="1" dirty="0" smtClean="0">
                <a:solidFill>
                  <a:srgbClr val="FF0000"/>
                </a:solidFill>
                <a:effectLst>
                  <a:outerShdw blurRad="38100" dist="38100" dir="2700000" algn="tl">
                    <a:srgbClr val="000000">
                      <a:alpha val="43137"/>
                    </a:srgbClr>
                  </a:outerShdw>
                </a:effectLst>
                <a:latin typeface="Lucida Calligraphy" pitchFamily="66" charset="0"/>
              </a:rPr>
              <a:t>Marsala</a:t>
            </a:r>
            <a:r>
              <a:rPr lang="it-IT" sz="1900" b="1" dirty="0" smtClean="0">
                <a:latin typeface="Lucida Calligraphy" pitchFamily="66" charset="0"/>
              </a:rPr>
              <a:t>, Vittorio Emanuele II e Corso Genova, a completamento della caserma” </a:t>
            </a:r>
          </a:p>
          <a:p>
            <a:pPr>
              <a:buNone/>
            </a:pPr>
            <a:endParaRPr lang="it-IT" sz="1800" b="1" dirty="0" smtClean="0">
              <a:latin typeface="Lucida Calligraphy" pitchFamily="66" charset="0"/>
            </a:endParaRPr>
          </a:p>
          <a:p>
            <a:pPr>
              <a:buNone/>
            </a:pPr>
            <a:endParaRPr lang="it-IT" sz="1800" b="1" dirty="0" smtClean="0">
              <a:latin typeface="Lucida Calligraphy" pitchFamily="66" charset="0"/>
            </a:endParaRPr>
          </a:p>
        </p:txBody>
      </p:sp>
      <p:pic>
        <p:nvPicPr>
          <p:cNvPr id="8" name="Segnaposto contenuto 7" descr="014.JPG"/>
          <p:cNvPicPr>
            <a:picLocks noGrp="1" noChangeAspect="1"/>
          </p:cNvPicPr>
          <p:nvPr>
            <p:ph sz="quarter" idx="2"/>
          </p:nvPr>
        </p:nvPicPr>
        <p:blipFill>
          <a:blip r:embed="rId2" cstate="print"/>
          <a:stretch>
            <a:fillRect/>
          </a:stretch>
        </p:blipFill>
        <p:spPr>
          <a:xfrm rot="16200000">
            <a:off x="3779911" y="2132857"/>
            <a:ext cx="4896544" cy="3744414"/>
          </a:xfrm>
          <a:prstGeom prst="rect">
            <a:avLst/>
          </a:prstGeom>
          <a:ln>
            <a:noFill/>
          </a:ln>
          <a:effectLst>
            <a:outerShdw blurRad="190500" algn="tl" rotWithShape="0">
              <a:srgbClr val="000000">
                <a:alpha val="70000"/>
              </a:srgbClr>
            </a:outerShdw>
          </a:effectLst>
        </p:spPr>
      </p:pic>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0.70"/>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Effect transition="in" filter="fade">
                                      <p:cBhvr>
                                        <p:cTn id="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pPr algn="ctr"/>
            <a:r>
              <a:rPr lang="it-IT" dirty="0" smtClean="0">
                <a:solidFill>
                  <a:srgbClr val="FF0000"/>
                </a:solidFill>
                <a:effectLst>
                  <a:outerShdw blurRad="38100" dist="38100" dir="2700000" algn="tl">
                    <a:srgbClr val="000000">
                      <a:alpha val="43137"/>
                    </a:srgbClr>
                  </a:outerShdw>
                </a:effectLst>
              </a:rPr>
              <a:t>1929-1931: la costruzione della “Casermetta”. </a:t>
            </a:r>
            <a:endParaRPr lang="it-IT" dirty="0"/>
          </a:p>
        </p:txBody>
      </p:sp>
      <p:sp>
        <p:nvSpPr>
          <p:cNvPr id="6" name="Segnaposto contenuto 5"/>
          <p:cNvSpPr>
            <a:spLocks noGrp="1"/>
          </p:cNvSpPr>
          <p:nvPr>
            <p:ph sz="quarter" idx="1"/>
          </p:nvPr>
        </p:nvSpPr>
        <p:spPr>
          <a:xfrm>
            <a:off x="467544" y="1556792"/>
            <a:ext cx="7467600" cy="4997152"/>
          </a:xfrm>
        </p:spPr>
        <p:txBody>
          <a:bodyPr/>
          <a:lstStyle/>
          <a:p>
            <a:pPr algn="ctr">
              <a:buNone/>
            </a:pPr>
            <a:r>
              <a:rPr lang="it-IT" sz="2000" dirty="0" smtClean="0"/>
              <a:t>Nella descrizione dettagliata dei quattro corpi di fabbrica che devono essere realizzati, un punto si presenta particolarmente degno di nota. </a:t>
            </a:r>
          </a:p>
          <a:p>
            <a:pPr algn="ctr">
              <a:buNone/>
            </a:pPr>
            <a:r>
              <a:rPr lang="it-IT" sz="2000" dirty="0" smtClean="0"/>
              <a:t>Leggiamo, infatti: </a:t>
            </a:r>
          </a:p>
          <a:p>
            <a:pPr>
              <a:buNone/>
            </a:pPr>
            <a:endParaRPr lang="it-IT" sz="1000" dirty="0" smtClean="0"/>
          </a:p>
          <a:p>
            <a:pPr algn="ctr">
              <a:buNone/>
            </a:pPr>
            <a:r>
              <a:rPr lang="it-IT" sz="2000" b="1" dirty="0" smtClean="0">
                <a:latin typeface="Lucida Calligraphy" pitchFamily="66" charset="0"/>
              </a:rPr>
              <a:t>“Costruzione di un fabbricato a tre piani addossato al muro di cinta in fregio a </a:t>
            </a:r>
            <a:r>
              <a:rPr lang="it-IT" sz="2000" b="1" dirty="0" smtClean="0">
                <a:solidFill>
                  <a:srgbClr val="FF0000"/>
                </a:solidFill>
                <a:latin typeface="Lucida Calligraphy" pitchFamily="66" charset="0"/>
              </a:rPr>
              <a:t>Via Marsala</a:t>
            </a:r>
            <a:r>
              <a:rPr lang="it-IT" sz="2000" b="1" dirty="0" smtClean="0">
                <a:latin typeface="Lucida Calligraphy" pitchFamily="66" charset="0"/>
              </a:rPr>
              <a:t>” </a:t>
            </a:r>
          </a:p>
          <a:p>
            <a:pPr algn="ctr">
              <a:buNone/>
            </a:pPr>
            <a:endParaRPr lang="it-IT" sz="1000" b="1" dirty="0" smtClean="0">
              <a:latin typeface="Lucida Calligraphy" pitchFamily="66" charset="0"/>
            </a:endParaRPr>
          </a:p>
          <a:p>
            <a:pPr algn="ctr">
              <a:buNone/>
            </a:pPr>
            <a:r>
              <a:rPr lang="it-IT" sz="2000" dirty="0" smtClean="0"/>
              <a:t>Dietro al freddo linguaggio burocratico riconosciamo la descrizione della </a:t>
            </a:r>
            <a:r>
              <a:rPr lang="it-IT" sz="2000" dirty="0" smtClean="0">
                <a:solidFill>
                  <a:srgbClr val="FF0000"/>
                </a:solidFill>
                <a:effectLst>
                  <a:outerShdw blurRad="38100" dist="38100" dir="2700000" algn="tl">
                    <a:srgbClr val="000000">
                      <a:alpha val="43137"/>
                    </a:srgbClr>
                  </a:outerShdw>
                </a:effectLst>
              </a:rPr>
              <a:t>nostra scuola</a:t>
            </a:r>
            <a:r>
              <a:rPr lang="it-IT" sz="2000" dirty="0" smtClean="0"/>
              <a:t>. </a:t>
            </a:r>
          </a:p>
          <a:p>
            <a:pPr algn="ctr">
              <a:buNone/>
            </a:pPr>
            <a:endParaRPr lang="it-IT" sz="2000" b="1" dirty="0" smtClean="0">
              <a:latin typeface="Lucida Calligraphy" pitchFamily="66" charset="0"/>
            </a:endParaRPr>
          </a:p>
          <a:p>
            <a:pPr algn="just">
              <a:buNone/>
            </a:pPr>
            <a:endParaRPr lang="it-IT" sz="1800" b="1" dirty="0" smtClean="0">
              <a:latin typeface="Lucida Calligraphy" pitchFamily="66" charset="0"/>
            </a:endParaRPr>
          </a:p>
        </p:txBody>
      </p:sp>
      <p:pic>
        <p:nvPicPr>
          <p:cNvPr id="8" name="Immagine 7" descr="022.JPG"/>
          <p:cNvPicPr>
            <a:picLocks noChangeAspect="1"/>
          </p:cNvPicPr>
          <p:nvPr/>
        </p:nvPicPr>
        <p:blipFill>
          <a:blip r:embed="rId2" cstate="print"/>
          <a:stretch>
            <a:fillRect/>
          </a:stretch>
        </p:blipFill>
        <p:spPr>
          <a:xfrm>
            <a:off x="395536" y="4869160"/>
            <a:ext cx="7560840" cy="1646227"/>
          </a:xfrm>
          <a:prstGeom prst="rect">
            <a:avLst/>
          </a:prstGeom>
          <a:ln>
            <a:noFill/>
          </a:ln>
          <a:effectLst>
            <a:softEdge rad="112500"/>
          </a:effectLst>
        </p:spPr>
      </p:pic>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blip>
          <a:srcRect/>
          <a:stretch>
            <a:fillRect t="10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rgbClr val="FF0000"/>
                </a:solidFill>
                <a:effectLst>
                  <a:outerShdw blurRad="38100" dist="38100" dir="2700000" algn="tl">
                    <a:srgbClr val="000000">
                      <a:alpha val="43137"/>
                    </a:srgbClr>
                  </a:outerShdw>
                </a:effectLst>
              </a:rPr>
              <a:t>1929-1931: la costruzione della “Casermetta”. </a:t>
            </a:r>
            <a:endParaRPr lang="it-IT" dirty="0"/>
          </a:p>
        </p:txBody>
      </p:sp>
      <p:pic>
        <p:nvPicPr>
          <p:cNvPr id="4" name="Segnaposto contenuto 3" descr="027.JPG"/>
          <p:cNvPicPr>
            <a:picLocks noGrp="1" noChangeAspect="1"/>
          </p:cNvPicPr>
          <p:nvPr>
            <p:ph sz="quarter" idx="1"/>
          </p:nvPr>
        </p:nvPicPr>
        <p:blipFill>
          <a:blip r:embed="rId3" cstate="print"/>
          <a:stretch>
            <a:fillRect/>
          </a:stretch>
        </p:blipFill>
        <p:spPr>
          <a:xfrm>
            <a:off x="1331640" y="1628800"/>
            <a:ext cx="6535830" cy="4389965"/>
          </a:xfrm>
          <a:prstGeom prst="rect">
            <a:avLst/>
          </a:prstGeom>
          <a:ln>
            <a:noFill/>
          </a:ln>
          <a:effectLst>
            <a:softEdge rad="112500"/>
          </a:effectLst>
        </p:spPr>
      </p:pic>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rgbClr val="FF0000"/>
                </a:solidFill>
                <a:effectLst>
                  <a:outerShdw blurRad="38100" dist="38100" dir="2700000" algn="tl">
                    <a:srgbClr val="000000">
                      <a:alpha val="43137"/>
                    </a:srgbClr>
                  </a:outerShdw>
                </a:effectLst>
              </a:rPr>
              <a:t>1929-1931: la costruzione della “Casermetta”. </a:t>
            </a:r>
            <a:endParaRPr lang="it-IT" dirty="0"/>
          </a:p>
        </p:txBody>
      </p:sp>
      <p:sp>
        <p:nvSpPr>
          <p:cNvPr id="3" name="Segnaposto contenuto 2"/>
          <p:cNvSpPr>
            <a:spLocks noGrp="1"/>
          </p:cNvSpPr>
          <p:nvPr>
            <p:ph sz="quarter" idx="1"/>
          </p:nvPr>
        </p:nvSpPr>
        <p:spPr/>
        <p:txBody>
          <a:bodyPr>
            <a:normAutofit/>
          </a:bodyPr>
          <a:lstStyle/>
          <a:p>
            <a:pPr algn="ctr">
              <a:buFont typeface="Wingdings" pitchFamily="2" charset="2"/>
              <a:buChar char="v"/>
            </a:pPr>
            <a:r>
              <a:rPr lang="it-IT" dirty="0" smtClean="0"/>
              <a:t>L’inizio dei lavori ha luogo il 21 agosto 1929.</a:t>
            </a:r>
          </a:p>
          <a:p>
            <a:pPr algn="ctr">
              <a:buNone/>
            </a:pPr>
            <a:endParaRPr lang="it-IT" dirty="0" smtClean="0"/>
          </a:p>
          <a:p>
            <a:pPr algn="ctr">
              <a:buFont typeface="Wingdings" pitchFamily="2" charset="2"/>
              <a:buChar char="v"/>
            </a:pPr>
            <a:r>
              <a:rPr lang="it-IT" dirty="0" smtClean="0"/>
              <a:t>L’ultimazione dei lavori avviene il 21 febbraio 1931. </a:t>
            </a:r>
          </a:p>
          <a:p>
            <a:pPr algn="ctr">
              <a:buFont typeface="Wingdings" pitchFamily="2" charset="2"/>
              <a:buChar char="v"/>
            </a:pPr>
            <a:endParaRPr lang="it-IT" dirty="0" smtClean="0"/>
          </a:p>
          <a:p>
            <a:pPr algn="ctr">
              <a:buFont typeface="Wingdings" pitchFamily="2" charset="2"/>
              <a:buChar char="v"/>
            </a:pPr>
            <a:r>
              <a:rPr lang="it-IT" dirty="0" smtClean="0"/>
              <a:t> Nel novembre del 1931 l’edificio risulta essere collaudato, accessibile e pienamente “operativo”. </a:t>
            </a:r>
          </a:p>
          <a:p>
            <a:pPr algn="ctr">
              <a:buFont typeface="Wingdings" pitchFamily="2" charset="2"/>
              <a:buChar char="v"/>
            </a:pPr>
            <a:endParaRPr lang="it-IT" dirty="0" smtClean="0"/>
          </a:p>
          <a:p>
            <a:pPr algn="ctr">
              <a:buFont typeface="Wingdings" pitchFamily="2" charset="2"/>
              <a:buChar char="v"/>
            </a:pPr>
            <a:r>
              <a:rPr lang="it-IT" dirty="0" smtClean="0"/>
              <a:t>Nel dicembre 1933 “l’attuale magazzino biada della Casermetta </a:t>
            </a:r>
            <a:r>
              <a:rPr lang="it-IT" dirty="0" err="1" smtClean="0"/>
              <a:t>Montebello</a:t>
            </a:r>
            <a:r>
              <a:rPr lang="it-IT" dirty="0" smtClean="0"/>
              <a:t>” viene riconvertito a “palestra di ginnastica” per i soldati. </a:t>
            </a:r>
          </a:p>
          <a:p>
            <a:pPr>
              <a:buFont typeface="Wingdings" pitchFamily="2" charset="2"/>
              <a:buChar char="v"/>
            </a:pPr>
            <a:endParaRPr lang="it-IT" dirty="0" smtClean="0"/>
          </a:p>
          <a:p>
            <a:pPr>
              <a:buFont typeface="Wingdings" pitchFamily="2" charset="2"/>
              <a:buChar char="v"/>
            </a:pPr>
            <a:endParaRPr lang="it-IT" dirty="0" smtClean="0"/>
          </a:p>
          <a:p>
            <a:pPr>
              <a:buFont typeface="Wingdings" pitchFamily="2" charset="2"/>
              <a:buChar char="v"/>
            </a:pPr>
            <a:endParaRPr lang="it-IT" dirty="0" smtClean="0"/>
          </a:p>
          <a:p>
            <a:pPr>
              <a:buFont typeface="Wingdings" pitchFamily="2" charset="2"/>
              <a:buChar char="v"/>
            </a:pPr>
            <a:endParaRPr lang="it-IT" dirty="0"/>
          </a:p>
        </p:txBody>
      </p:sp>
    </p:spTree>
  </p:cSld>
  <p:clrMapOvr>
    <a:masterClrMapping/>
  </p:clrMapOvr>
  <p:transition spd="slow"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2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8"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2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8" fill="hold" nodeType="after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 calcmode="lin" valueType="num">
                                      <p:cBhvr additive="base">
                                        <p:cTn id="22" dur="2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3" dur="2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blip>
          <a:srcRect/>
          <a:stretch>
            <a:fillRect t="20000"/>
          </a:stretch>
        </a:blipFill>
        <a:effectLst/>
      </p:bgPr>
    </p:bg>
    <p:spTree>
      <p:nvGrpSpPr>
        <p:cNvPr id="1" name=""/>
        <p:cNvGrpSpPr/>
        <p:nvPr/>
      </p:nvGrpSpPr>
      <p:grpSpPr>
        <a:xfrm>
          <a:off x="0" y="0"/>
          <a:ext cx="0" cy="0"/>
          <a:chOff x="0" y="0"/>
          <a:chExt cx="0" cy="0"/>
        </a:xfrm>
      </p:grpSpPr>
      <p:sp>
        <p:nvSpPr>
          <p:cNvPr id="6" name="Titolo 5"/>
          <p:cNvSpPr>
            <a:spLocks noGrp="1"/>
          </p:cNvSpPr>
          <p:nvPr>
            <p:ph type="title"/>
          </p:nvPr>
        </p:nvSpPr>
        <p:spPr>
          <a:xfrm>
            <a:off x="611560" y="404664"/>
            <a:ext cx="7467600" cy="989034"/>
          </a:xfrm>
        </p:spPr>
        <p:txBody>
          <a:bodyPr>
            <a:normAutofit/>
          </a:bodyPr>
          <a:lstStyle/>
          <a:p>
            <a:pPr algn="ctr"/>
            <a:r>
              <a:rPr lang="it-IT" sz="1800" cap="none" dirty="0" smtClean="0">
                <a:solidFill>
                  <a:schemeClr val="tx1"/>
                </a:solidFill>
                <a:cs typeface="Times New Roman" pitchFamily="18" charset="0"/>
              </a:rPr>
              <a:t>Sul prospetto frontale della</a:t>
            </a:r>
            <a:r>
              <a:rPr lang="it-IT" sz="1800" cap="none" dirty="0" smtClean="0">
                <a:cs typeface="Times New Roman" pitchFamily="18" charset="0"/>
              </a:rPr>
              <a:t> </a:t>
            </a:r>
            <a:r>
              <a:rPr lang="it-IT" sz="1800" b="1" cap="none" dirty="0" smtClean="0">
                <a:solidFill>
                  <a:srgbClr val="FF0000"/>
                </a:solidFill>
                <a:cs typeface="Times New Roman" pitchFamily="18" charset="0"/>
              </a:rPr>
              <a:t>“Casermetta”</a:t>
            </a:r>
            <a:r>
              <a:rPr lang="it-IT" sz="1800" cap="none" dirty="0" smtClean="0">
                <a:solidFill>
                  <a:schemeClr val="tx1"/>
                </a:solidFill>
                <a:effectLst>
                  <a:outerShdw blurRad="38100" dist="38100" dir="2700000" algn="tl">
                    <a:srgbClr val="000000">
                      <a:alpha val="43137"/>
                    </a:srgbClr>
                  </a:outerShdw>
                </a:effectLst>
                <a:cs typeface="Times New Roman" pitchFamily="18" charset="0"/>
              </a:rPr>
              <a:t>, </a:t>
            </a:r>
            <a:r>
              <a:rPr lang="it-IT" sz="1800" cap="none" dirty="0" smtClean="0">
                <a:solidFill>
                  <a:schemeClr val="tx1"/>
                </a:solidFill>
                <a:cs typeface="Times New Roman" pitchFamily="18" charset="0"/>
              </a:rPr>
              <a:t>visto dal cortile interno, troviamo proprio l’indicazione della</a:t>
            </a:r>
            <a:r>
              <a:rPr lang="it-IT" sz="1800" dirty="0" smtClean="0">
                <a:cs typeface="Times New Roman" pitchFamily="18" charset="0"/>
              </a:rPr>
              <a:t/>
            </a:r>
            <a:br>
              <a:rPr lang="it-IT" sz="1800" dirty="0" smtClean="0">
                <a:cs typeface="Times New Roman" pitchFamily="18" charset="0"/>
              </a:rPr>
            </a:br>
            <a:r>
              <a:rPr lang="it-IT" sz="1800" b="1" dirty="0" smtClean="0">
                <a:solidFill>
                  <a:srgbClr val="FF0000"/>
                </a:solidFill>
                <a:cs typeface="Times New Roman" pitchFamily="18" charset="0"/>
              </a:rPr>
              <a:t>“Palestra Ginnastica Tenente Ferdinando Rodriguez”</a:t>
            </a:r>
            <a:endParaRPr lang="it-IT" sz="1800" b="1" dirty="0">
              <a:solidFill>
                <a:srgbClr val="FF0000"/>
              </a:solidFill>
            </a:endParaRPr>
          </a:p>
        </p:txBody>
      </p:sp>
      <p:pic>
        <p:nvPicPr>
          <p:cNvPr id="5" name="Segnaposto immagine 4" descr="001.JPG"/>
          <p:cNvPicPr>
            <a:picLocks noGrp="1" noChangeAspect="1"/>
          </p:cNvPicPr>
          <p:nvPr>
            <p:ph sz="quarter" idx="1"/>
          </p:nvPr>
        </p:nvPicPr>
        <p:blipFill>
          <a:blip r:embed="rId3" cstate="print"/>
          <a:srcRect b="21433"/>
          <a:stretch>
            <a:fillRect/>
          </a:stretch>
        </p:blipFill>
        <p:spPr>
          <a:xfrm>
            <a:off x="1547664" y="2348880"/>
            <a:ext cx="6498167" cy="3397016"/>
          </a:xfrm>
          <a:prstGeom prst="rect">
            <a:avLst/>
          </a:prstGeom>
          <a:ln>
            <a:noFill/>
          </a:ln>
          <a:effectLst>
            <a:softEdge rad="112500"/>
          </a:effectLst>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blip>
          <a:srcRect/>
          <a:stretch>
            <a:fillRect t="20000"/>
          </a:stretch>
        </a:blip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pPr algn="ctr"/>
            <a:r>
              <a:rPr lang="it-IT" dirty="0" smtClean="0">
                <a:solidFill>
                  <a:srgbClr val="FF0000"/>
                </a:solidFill>
                <a:effectLst>
                  <a:outerShdw blurRad="38100" dist="38100" dir="2700000" algn="tl">
                    <a:srgbClr val="000000">
                      <a:alpha val="43137"/>
                    </a:srgbClr>
                  </a:outerShdw>
                </a:effectLst>
              </a:rPr>
              <a:t>1929-1931: la costruzione della “Casermetta”. </a:t>
            </a:r>
            <a:endParaRPr lang="it-IT" dirty="0"/>
          </a:p>
        </p:txBody>
      </p:sp>
      <p:pic>
        <p:nvPicPr>
          <p:cNvPr id="8" name="Segnaposto contenuto 7" descr="031 - Copia.JPG"/>
          <p:cNvPicPr>
            <a:picLocks noGrp="1" noChangeAspect="1"/>
          </p:cNvPicPr>
          <p:nvPr>
            <p:ph sz="quarter" idx="1"/>
          </p:nvPr>
        </p:nvPicPr>
        <p:blipFill>
          <a:blip r:embed="rId3" cstate="print"/>
          <a:stretch>
            <a:fillRect/>
          </a:stretch>
        </p:blipFill>
        <p:spPr>
          <a:xfrm>
            <a:off x="2123728" y="1628800"/>
            <a:ext cx="4982454" cy="4873625"/>
          </a:xfrm>
          <a:prstGeom prst="rect">
            <a:avLst/>
          </a:prstGeom>
          <a:ln>
            <a:noFill/>
          </a:ln>
          <a:effectLst>
            <a:outerShdw blurRad="292100" dist="139700" dir="2700000" algn="tl" rotWithShape="0">
              <a:srgbClr val="333333">
                <a:alpha val="65000"/>
              </a:srgbClr>
            </a:outerShdw>
            <a:softEdge rad="31750"/>
          </a:effectLst>
        </p:spPr>
      </p:pic>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0.70"/>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Effect transition="in" filter="fade">
                                      <p:cBhvr>
                                        <p:cTn id="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002.JPG"/>
          <p:cNvPicPr>
            <a:picLocks noChangeAspect="1"/>
          </p:cNvPicPr>
          <p:nvPr/>
        </p:nvPicPr>
        <p:blipFill>
          <a:blip r:embed="rId2" cstate="print"/>
          <a:srcRect t="20811" r="9439" b="18252"/>
          <a:stretch>
            <a:fillRect/>
          </a:stretch>
        </p:blipFill>
        <p:spPr>
          <a:xfrm>
            <a:off x="357158" y="285728"/>
            <a:ext cx="8280920" cy="4327344"/>
          </a:xfrm>
          <a:prstGeom prst="rect">
            <a:avLst/>
          </a:prstGeom>
          <a:ln>
            <a:noFill/>
          </a:ln>
          <a:effectLst>
            <a:softEdge rad="112500"/>
          </a:effectLst>
        </p:spPr>
      </p:pic>
      <p:sp>
        <p:nvSpPr>
          <p:cNvPr id="3" name="CasellaDiTesto 2"/>
          <p:cNvSpPr txBox="1"/>
          <p:nvPr/>
        </p:nvSpPr>
        <p:spPr>
          <a:xfrm>
            <a:off x="179512" y="4653136"/>
            <a:ext cx="8208912" cy="2062103"/>
          </a:xfrm>
          <a:prstGeom prst="rect">
            <a:avLst/>
          </a:prstGeom>
          <a:noFill/>
        </p:spPr>
        <p:txBody>
          <a:bodyPr wrap="square" rtlCol="0">
            <a:spAutoFit/>
          </a:bodyPr>
          <a:lstStyle/>
          <a:p>
            <a:pPr indent="180000" algn="ctr"/>
            <a:r>
              <a:rPr lang="it-IT" sz="1600" dirty="0" smtClean="0">
                <a:cs typeface="Times New Roman" pitchFamily="18" charset="0"/>
              </a:rPr>
              <a:t>Come abbiamo avuto già occasione di presentare, sul prospetto frontale della </a:t>
            </a:r>
            <a:r>
              <a:rPr lang="it-IT" sz="1600" b="1" dirty="0" smtClean="0">
                <a:solidFill>
                  <a:srgbClr val="FF0000"/>
                </a:solidFill>
                <a:cs typeface="Times New Roman" pitchFamily="18" charset="0"/>
              </a:rPr>
              <a:t>“Casermetta”</a:t>
            </a:r>
            <a:r>
              <a:rPr lang="it-IT" sz="1600" b="1" dirty="0" smtClean="0">
                <a:cs typeface="Times New Roman" pitchFamily="18" charset="0"/>
              </a:rPr>
              <a:t> </a:t>
            </a:r>
            <a:r>
              <a:rPr lang="it-IT" sz="1600" dirty="0" smtClean="0">
                <a:cs typeface="Times New Roman" pitchFamily="18" charset="0"/>
              </a:rPr>
              <a:t>campeggia anche il motto </a:t>
            </a:r>
            <a:r>
              <a:rPr lang="it-IT" sz="1600" b="1" dirty="0" smtClean="0">
                <a:solidFill>
                  <a:srgbClr val="FF0000"/>
                </a:solidFill>
                <a:cs typeface="Times New Roman" pitchFamily="18" charset="0"/>
              </a:rPr>
              <a:t>“Credere, obbedire, combattere”</a:t>
            </a:r>
            <a:r>
              <a:rPr lang="it-IT" sz="1600" dirty="0" smtClean="0">
                <a:cs typeface="Times New Roman" pitchFamily="18" charset="0"/>
              </a:rPr>
              <a:t>: forse una delle frasi più celebri del </a:t>
            </a:r>
            <a:r>
              <a:rPr lang="it-IT" sz="1600" dirty="0" smtClean="0">
                <a:solidFill>
                  <a:srgbClr val="FF0000"/>
                </a:solidFill>
                <a:cs typeface="Times New Roman" pitchFamily="18" charset="0"/>
              </a:rPr>
              <a:t>Ventennio</a:t>
            </a:r>
            <a:r>
              <a:rPr lang="it-IT" sz="1600" dirty="0" smtClean="0">
                <a:cs typeface="Times New Roman" pitchFamily="18" charset="0"/>
              </a:rPr>
              <a:t>.  </a:t>
            </a:r>
          </a:p>
          <a:p>
            <a:pPr indent="180000" algn="ctr"/>
            <a:r>
              <a:rPr lang="it-IT" sz="1600" dirty="0" smtClean="0">
                <a:cs typeface="Times New Roman" pitchFamily="18" charset="0"/>
              </a:rPr>
              <a:t>Tale  imperativo è tratto da un discorso del Duce, pronunciato a Roma, nel marzo del 1939. </a:t>
            </a:r>
          </a:p>
          <a:p>
            <a:pPr indent="180000" algn="ctr"/>
            <a:r>
              <a:rPr lang="it-IT" sz="1600" dirty="0" smtClean="0">
                <a:cs typeface="Times New Roman" pitchFamily="18" charset="0"/>
              </a:rPr>
              <a:t>Per la sua “forza espressiva” è divenuto il simbolo della propaganda fascista ed è oggi preso a modello da tutti gli storici e gli studiosi del linguaggio per spiegare le strategie di comunicazione di Mussolini. </a:t>
            </a:r>
            <a:endParaRPr lang="it-IT" sz="1600" dirty="0">
              <a:cs typeface="Times New Roman" pitchFamily="18" charset="0"/>
            </a:endParaRPr>
          </a:p>
        </p:txBody>
      </p:sp>
    </p:spTree>
  </p:cSld>
  <p:clrMapOvr>
    <a:masterClrMapping/>
  </p:clrMapOvr>
  <p:transition spd="slow" advClick="0"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pPr algn="ctr"/>
            <a:r>
              <a:rPr lang="it-IT" dirty="0" smtClean="0">
                <a:solidFill>
                  <a:srgbClr val="FF0000"/>
                </a:solidFill>
                <a:effectLst>
                  <a:outerShdw blurRad="38100" dist="38100" dir="2700000" algn="tl">
                    <a:srgbClr val="000000">
                      <a:alpha val="43137"/>
                    </a:srgbClr>
                  </a:outerShdw>
                </a:effectLst>
              </a:rPr>
              <a:t>La Storia della Scuola Media “Giovanni Pascoli”</a:t>
            </a:r>
            <a:endParaRPr lang="it-IT" dirty="0">
              <a:solidFill>
                <a:srgbClr val="FF0000"/>
              </a:solidFill>
              <a:effectLst>
                <a:outerShdw blurRad="38100" dist="38100" dir="2700000" algn="tl">
                  <a:srgbClr val="000000">
                    <a:alpha val="43137"/>
                  </a:srgbClr>
                </a:outerShdw>
              </a:effectLst>
            </a:endParaRPr>
          </a:p>
        </p:txBody>
      </p:sp>
      <p:sp>
        <p:nvSpPr>
          <p:cNvPr id="4" name="Segnaposto contenuto 3"/>
          <p:cNvSpPr>
            <a:spLocks noGrp="1"/>
          </p:cNvSpPr>
          <p:nvPr>
            <p:ph sz="quarter" idx="1"/>
          </p:nvPr>
        </p:nvSpPr>
        <p:spPr/>
        <p:txBody>
          <a:bodyPr/>
          <a:lstStyle/>
          <a:p>
            <a:pPr algn="ctr">
              <a:buNone/>
            </a:pPr>
            <a:endParaRPr lang="it-IT" dirty="0" smtClean="0"/>
          </a:p>
          <a:p>
            <a:pPr algn="ctr">
              <a:buNone/>
            </a:pPr>
            <a:r>
              <a:rPr lang="it-IT" dirty="0" smtClean="0"/>
              <a:t>In occasione della giornata </a:t>
            </a:r>
          </a:p>
          <a:p>
            <a:pPr algn="ctr">
              <a:buNone/>
            </a:pPr>
            <a:r>
              <a:rPr lang="it-IT" sz="2600" dirty="0" smtClean="0">
                <a:solidFill>
                  <a:srgbClr val="00B050"/>
                </a:solidFill>
                <a:effectLst>
                  <a:outerShdw blurRad="38100" dist="38100" dir="2700000" algn="tl">
                    <a:srgbClr val="000000">
                      <a:alpha val="43137"/>
                    </a:srgbClr>
                  </a:outerShdw>
                </a:effectLst>
              </a:rPr>
              <a:t>I DETECTIVE DELLA</a:t>
            </a:r>
            <a:r>
              <a:rPr lang="it-IT" sz="2600" dirty="0" smtClean="0">
                <a:solidFill>
                  <a:srgbClr val="00B050"/>
                </a:solidFill>
              </a:rPr>
              <a:t> </a:t>
            </a:r>
            <a:r>
              <a:rPr lang="it-IT" sz="2600" dirty="0" smtClean="0">
                <a:solidFill>
                  <a:srgbClr val="00B050"/>
                </a:solidFill>
                <a:effectLst>
                  <a:outerShdw blurRad="38100" dist="38100" dir="2700000" algn="tl">
                    <a:srgbClr val="000000">
                      <a:alpha val="43137"/>
                    </a:srgbClr>
                  </a:outerShdw>
                </a:effectLst>
              </a:rPr>
              <a:t>STORIA </a:t>
            </a:r>
            <a:endParaRPr lang="it-IT" sz="2600" dirty="0" smtClean="0"/>
          </a:p>
          <a:p>
            <a:pPr algn="ctr">
              <a:buNone/>
            </a:pPr>
            <a:r>
              <a:rPr lang="it-IT" sz="2200" dirty="0" smtClean="0">
                <a:solidFill>
                  <a:srgbClr val="FF0000"/>
                </a:solidFill>
                <a:effectLst>
                  <a:outerShdw blurRad="38100" dist="38100" dir="2700000" algn="tl">
                    <a:srgbClr val="000000">
                      <a:alpha val="43137"/>
                    </a:srgbClr>
                  </a:outerShdw>
                </a:effectLst>
              </a:rPr>
              <a:t>ALLA SCOPERTA </a:t>
            </a:r>
          </a:p>
          <a:p>
            <a:pPr algn="ctr">
              <a:buNone/>
            </a:pPr>
            <a:r>
              <a:rPr lang="it-IT" sz="2200" dirty="0" smtClean="0">
                <a:solidFill>
                  <a:srgbClr val="FF0000"/>
                </a:solidFill>
                <a:effectLst>
                  <a:outerShdw blurRad="38100" dist="38100" dir="2700000" algn="tl">
                    <a:srgbClr val="000000">
                      <a:alpha val="43137"/>
                    </a:srgbClr>
                  </a:outerShdw>
                </a:effectLst>
              </a:rPr>
              <a:t>DELLA </a:t>
            </a:r>
          </a:p>
          <a:p>
            <a:pPr algn="ctr">
              <a:buNone/>
            </a:pPr>
            <a:r>
              <a:rPr lang="it-IT" sz="2200" dirty="0" smtClean="0">
                <a:solidFill>
                  <a:srgbClr val="FF0000"/>
                </a:solidFill>
                <a:effectLst>
                  <a:outerShdw blurRad="38100" dist="38100" dir="2700000" algn="tl">
                    <a:srgbClr val="000000">
                      <a:alpha val="43137"/>
                    </a:srgbClr>
                  </a:outerShdw>
                </a:effectLst>
              </a:rPr>
              <a:t>“CASERMETTA MONTEBELLO”</a:t>
            </a:r>
          </a:p>
          <a:p>
            <a:pPr algn="ctr">
              <a:buNone/>
            </a:pPr>
            <a:r>
              <a:rPr lang="it-IT" dirty="0" smtClean="0"/>
              <a:t>vogliamo guidarvi in un percorso che ricostruisce le tappe più significative della Scuola Media “Giovanni Pascoli”  dagli </a:t>
            </a:r>
            <a:r>
              <a:rPr lang="it-IT" dirty="0" smtClean="0">
                <a:solidFill>
                  <a:srgbClr val="FF0000"/>
                </a:solidFill>
                <a:effectLst>
                  <a:outerShdw blurRad="38100" dist="38100" dir="2700000" algn="tl">
                    <a:srgbClr val="000000">
                      <a:alpha val="43137"/>
                    </a:srgbClr>
                  </a:outerShdw>
                </a:effectLst>
              </a:rPr>
              <a:t>anni Venti </a:t>
            </a:r>
            <a:r>
              <a:rPr lang="it-IT" dirty="0" smtClean="0"/>
              <a:t>del secolo scorso fino ai </a:t>
            </a:r>
            <a:r>
              <a:rPr lang="it-IT" dirty="0" smtClean="0">
                <a:solidFill>
                  <a:srgbClr val="FF0000"/>
                </a:solidFill>
                <a:effectLst>
                  <a:outerShdw blurRad="38100" dist="38100" dir="2700000" algn="tl">
                    <a:srgbClr val="000000">
                      <a:alpha val="43137"/>
                    </a:srgbClr>
                  </a:outerShdw>
                </a:effectLst>
              </a:rPr>
              <a:t>giorni nostri</a:t>
            </a:r>
            <a:r>
              <a:rPr lang="it-IT" dirty="0" smtClean="0"/>
              <a:t>. </a:t>
            </a:r>
          </a:p>
        </p:txBody>
      </p:sp>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checkerboard(across)">
                                      <p:cBhvr>
                                        <p:cTn id="7" dur="2000"/>
                                        <p:tgtEl>
                                          <p:spTgt spid="4">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checkerboard(across)">
                                      <p:cBhvr>
                                        <p:cTn id="10" dur="2000"/>
                                        <p:tgtEl>
                                          <p:spTgt spid="4">
                                            <p:txEl>
                                              <p:pRg st="3" end="3"/>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checkerboard(across)">
                                      <p:cBhvr>
                                        <p:cTn id="13" dur="2000"/>
                                        <p:tgtEl>
                                          <p:spTgt spid="4">
                                            <p:txEl>
                                              <p:pRg st="4" end="4"/>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checkerboard(across)">
                                      <p:cBhvr>
                                        <p:cTn id="16"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rgbClr val="FF0000"/>
                </a:solidFill>
                <a:effectLst>
                  <a:outerShdw blurRad="38100" dist="38100" dir="2700000" algn="tl">
                    <a:srgbClr val="000000">
                      <a:alpha val="43137"/>
                    </a:srgbClr>
                  </a:outerShdw>
                </a:effectLst>
              </a:rPr>
              <a:t>… Durante la Seconda Guerra Mondiale</a:t>
            </a:r>
            <a:endParaRPr lang="it-IT" dirty="0">
              <a:solidFill>
                <a:srgbClr val="FF0000"/>
              </a:solidFill>
              <a:effectLst>
                <a:outerShdw blurRad="38100" dist="38100" dir="2700000" algn="tl">
                  <a:srgbClr val="000000">
                    <a:alpha val="43137"/>
                  </a:srgbClr>
                </a:outerShdw>
              </a:effectLst>
            </a:endParaRPr>
          </a:p>
        </p:txBody>
      </p:sp>
      <p:sp>
        <p:nvSpPr>
          <p:cNvPr id="3" name="Segnaposto contenuto 2"/>
          <p:cNvSpPr>
            <a:spLocks noGrp="1"/>
          </p:cNvSpPr>
          <p:nvPr>
            <p:ph sz="quarter" idx="1"/>
          </p:nvPr>
        </p:nvSpPr>
        <p:spPr>
          <a:xfrm>
            <a:off x="457200" y="1600200"/>
            <a:ext cx="7467600" cy="5257800"/>
          </a:xfrm>
        </p:spPr>
        <p:txBody>
          <a:bodyPr/>
          <a:lstStyle/>
          <a:p>
            <a:pPr algn="ctr">
              <a:buNone/>
            </a:pPr>
            <a:r>
              <a:rPr lang="it-IT" sz="1800" dirty="0" smtClean="0"/>
              <a:t>Dalla </a:t>
            </a:r>
            <a:r>
              <a:rPr lang="it-IT" sz="1800" dirty="0" smtClean="0">
                <a:solidFill>
                  <a:srgbClr val="FF0000"/>
                </a:solidFill>
              </a:rPr>
              <a:t>“Casermetta </a:t>
            </a:r>
            <a:r>
              <a:rPr lang="it-IT" sz="1800" dirty="0" err="1" smtClean="0">
                <a:solidFill>
                  <a:srgbClr val="FF0000"/>
                </a:solidFill>
              </a:rPr>
              <a:t>Montebello</a:t>
            </a:r>
            <a:r>
              <a:rPr lang="it-IT" sz="1800" dirty="0" smtClean="0">
                <a:solidFill>
                  <a:srgbClr val="FF0000"/>
                </a:solidFill>
              </a:rPr>
              <a:t>”</a:t>
            </a:r>
            <a:r>
              <a:rPr lang="it-IT" sz="1800" dirty="0" smtClean="0"/>
              <a:t>, durante la </a:t>
            </a:r>
            <a:r>
              <a:rPr lang="it-IT" sz="1800" dirty="0" smtClean="0">
                <a:solidFill>
                  <a:srgbClr val="FF0000"/>
                </a:solidFill>
              </a:rPr>
              <a:t>Seconda Guerra Mondiale</a:t>
            </a:r>
            <a:r>
              <a:rPr lang="it-IT" sz="1800" dirty="0" smtClean="0"/>
              <a:t>, parte per il fronte il Reggimento a cavallo, l’ultimo qui ospitato.</a:t>
            </a:r>
          </a:p>
          <a:p>
            <a:pPr algn="ctr">
              <a:buNone/>
            </a:pPr>
            <a:r>
              <a:rPr lang="it-IT" sz="1800" dirty="0" smtClean="0"/>
              <a:t>Dopo l’</a:t>
            </a:r>
            <a:r>
              <a:rPr lang="it-IT" sz="1800" dirty="0" smtClean="0">
                <a:solidFill>
                  <a:srgbClr val="FF0000"/>
                </a:solidFill>
              </a:rPr>
              <a:t>8 settembre 1943 </a:t>
            </a:r>
            <a:r>
              <a:rPr lang="it-IT" sz="1800" dirty="0" smtClean="0"/>
              <a:t>il “nostro” Reggimento si rifiuta di cedere le armi: il comandante </a:t>
            </a:r>
            <a:r>
              <a:rPr lang="it-IT" sz="1800" b="1" dirty="0" smtClean="0">
                <a:solidFill>
                  <a:srgbClr val="FF0000"/>
                </a:solidFill>
              </a:rPr>
              <a:t>Luigi </a:t>
            </a:r>
            <a:r>
              <a:rPr lang="it-IT" sz="1800" b="1" dirty="0" err="1" smtClean="0">
                <a:solidFill>
                  <a:srgbClr val="FF0000"/>
                </a:solidFill>
              </a:rPr>
              <a:t>Lanzuolo</a:t>
            </a:r>
            <a:r>
              <a:rPr lang="it-IT" sz="1800" dirty="0" smtClean="0"/>
              <a:t>, catturato in combattimento dai Tedeschi, viene fucilato e otterrà una Medaglia d’Oro al valor militare.</a:t>
            </a:r>
          </a:p>
          <a:p>
            <a:pPr>
              <a:buNone/>
            </a:pPr>
            <a:endParaRPr lang="it-IT" dirty="0" smtClean="0"/>
          </a:p>
          <a:p>
            <a:pPr>
              <a:buNone/>
            </a:pPr>
            <a:endParaRPr lang="it-IT" dirty="0"/>
          </a:p>
        </p:txBody>
      </p:sp>
      <p:pic>
        <p:nvPicPr>
          <p:cNvPr id="5" name="Immagine 4" descr="url.jpg"/>
          <p:cNvPicPr>
            <a:picLocks noChangeAspect="1"/>
          </p:cNvPicPr>
          <p:nvPr/>
        </p:nvPicPr>
        <p:blipFill>
          <a:blip r:embed="rId2" cstate="print"/>
          <a:stretch>
            <a:fillRect/>
          </a:stretch>
        </p:blipFill>
        <p:spPr>
          <a:xfrm>
            <a:off x="1115616" y="4077072"/>
            <a:ext cx="1771650" cy="2581275"/>
          </a:xfrm>
          <a:prstGeom prst="rect">
            <a:avLst/>
          </a:prstGeom>
        </p:spPr>
      </p:pic>
      <p:pic>
        <p:nvPicPr>
          <p:cNvPr id="6" name="Immagine 5" descr="imgres.jpg"/>
          <p:cNvPicPr>
            <a:picLocks noChangeAspect="1"/>
          </p:cNvPicPr>
          <p:nvPr/>
        </p:nvPicPr>
        <p:blipFill>
          <a:blip r:embed="rId3" cstate="print"/>
          <a:stretch>
            <a:fillRect/>
          </a:stretch>
        </p:blipFill>
        <p:spPr>
          <a:xfrm>
            <a:off x="4211960" y="4221088"/>
            <a:ext cx="3009900" cy="1514475"/>
          </a:xfrm>
          <a:prstGeom prst="rect">
            <a:avLst/>
          </a:prstGeom>
        </p:spPr>
      </p:pic>
      <p:sp>
        <p:nvSpPr>
          <p:cNvPr id="7" name="CasellaDiTesto 6"/>
          <p:cNvSpPr txBox="1"/>
          <p:nvPr/>
        </p:nvSpPr>
        <p:spPr>
          <a:xfrm>
            <a:off x="3203848" y="5877272"/>
            <a:ext cx="4824536" cy="276999"/>
          </a:xfrm>
          <a:prstGeom prst="rect">
            <a:avLst/>
          </a:prstGeom>
          <a:noFill/>
        </p:spPr>
        <p:txBody>
          <a:bodyPr wrap="square" rtlCol="0">
            <a:spAutoFit/>
          </a:bodyPr>
          <a:lstStyle/>
          <a:p>
            <a:pPr algn="ctr"/>
            <a:r>
              <a:rPr lang="it-IT" sz="1200" dirty="0" smtClean="0"/>
              <a:t>Lapide sul campo dello “storico” percorso ippico di Salice Terme.</a:t>
            </a:r>
            <a:endParaRPr lang="it-IT" sz="1200" dirty="0"/>
          </a:p>
        </p:txBody>
      </p:sp>
    </p:spTree>
  </p:cSld>
  <p:clrMapOvr>
    <a:masterClrMapping/>
  </p:clrMapOvr>
  <p:transition spd="slow" advClick="0" advTm="1500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rmAutofit/>
          </a:bodyPr>
          <a:lstStyle/>
          <a:p>
            <a:pPr algn="ctr"/>
            <a:r>
              <a:rPr lang="it-IT" dirty="0" smtClean="0">
                <a:solidFill>
                  <a:srgbClr val="FF0000"/>
                </a:solidFill>
                <a:effectLst>
                  <a:outerShdw blurRad="38100" dist="38100" dir="2700000" algn="tl">
                    <a:srgbClr val="000000">
                      <a:alpha val="43137"/>
                    </a:srgbClr>
                  </a:outerShdw>
                </a:effectLst>
              </a:rPr>
              <a:t>… Dalla “Casermetta”alla Scuola Media “Giovanni Pascoli”</a:t>
            </a:r>
          </a:p>
        </p:txBody>
      </p:sp>
      <p:sp>
        <p:nvSpPr>
          <p:cNvPr id="5" name="Segnaposto contenuto 4"/>
          <p:cNvSpPr>
            <a:spLocks noGrp="1"/>
          </p:cNvSpPr>
          <p:nvPr>
            <p:ph sz="quarter" idx="1"/>
          </p:nvPr>
        </p:nvSpPr>
        <p:spPr>
          <a:xfrm>
            <a:off x="457200" y="1600200"/>
            <a:ext cx="8291264" cy="4873752"/>
          </a:xfrm>
        </p:spPr>
        <p:txBody>
          <a:bodyPr/>
          <a:lstStyle/>
          <a:p>
            <a:pPr algn="ctr">
              <a:buNone/>
            </a:pPr>
            <a:r>
              <a:rPr lang="it-IT" sz="1800" dirty="0" smtClean="0"/>
              <a:t>In seguito al secondo conflitto mondiale, tutta la </a:t>
            </a:r>
            <a:r>
              <a:rPr lang="it-IT" sz="1800" b="1" dirty="0" smtClean="0">
                <a:solidFill>
                  <a:srgbClr val="FF0000"/>
                </a:solidFill>
              </a:rPr>
              <a:t>Caserma “Vittorio Emanuele II”</a:t>
            </a:r>
            <a:r>
              <a:rPr lang="it-IT" sz="1800" dirty="0" smtClean="0"/>
              <a:t> – e dunque anche il “braccio” della </a:t>
            </a:r>
            <a:r>
              <a:rPr lang="it-IT" sz="1800" dirty="0" smtClean="0">
                <a:solidFill>
                  <a:srgbClr val="FF0000"/>
                </a:solidFill>
              </a:rPr>
              <a:t>“Casermetta </a:t>
            </a:r>
            <a:r>
              <a:rPr lang="it-IT" sz="1800" dirty="0" err="1" smtClean="0">
                <a:solidFill>
                  <a:srgbClr val="FF0000"/>
                </a:solidFill>
              </a:rPr>
              <a:t>Montebello</a:t>
            </a:r>
            <a:r>
              <a:rPr lang="it-IT" sz="1800" dirty="0" smtClean="0">
                <a:solidFill>
                  <a:srgbClr val="FF0000"/>
                </a:solidFill>
              </a:rPr>
              <a:t>” </a:t>
            </a:r>
            <a:r>
              <a:rPr lang="it-IT" sz="1800" dirty="0" smtClean="0"/>
              <a:t>– diventa </a:t>
            </a:r>
            <a:r>
              <a:rPr lang="it-IT" sz="1800" b="1" dirty="0" smtClean="0">
                <a:solidFill>
                  <a:srgbClr val="FF0000"/>
                </a:solidFill>
              </a:rPr>
              <a:t>MONUMENTO</a:t>
            </a:r>
            <a:endParaRPr lang="it-IT" sz="1800" b="1" dirty="0" smtClean="0"/>
          </a:p>
          <a:p>
            <a:pPr algn="ctr">
              <a:buNone/>
            </a:pPr>
            <a:r>
              <a:rPr lang="it-IT" sz="1800" dirty="0" smtClean="0"/>
              <a:t>tutelato dalla </a:t>
            </a:r>
            <a:r>
              <a:rPr lang="it-IT" sz="1800" dirty="0" smtClean="0">
                <a:solidFill>
                  <a:srgbClr val="FF0000"/>
                </a:solidFill>
              </a:rPr>
              <a:t>Soprintendenza del Ministero dei Beni Culturali</a:t>
            </a:r>
            <a:r>
              <a:rPr lang="it-IT" sz="1800" dirty="0" smtClean="0"/>
              <a:t>. </a:t>
            </a:r>
          </a:p>
          <a:p>
            <a:pPr algn="ctr">
              <a:buNone/>
            </a:pPr>
            <a:r>
              <a:rPr lang="it-IT" sz="1800" dirty="0" smtClean="0"/>
              <a:t>L’imponente struttura – come abbiamo in parte già anticipato – viene riconvertita a scopi civili, culturali, educativi e didattici. </a:t>
            </a:r>
          </a:p>
          <a:p>
            <a:pPr>
              <a:buNone/>
            </a:pPr>
            <a:r>
              <a:rPr lang="it-IT" sz="1800" dirty="0" smtClean="0"/>
              <a:t>Oggi ospita: </a:t>
            </a:r>
          </a:p>
          <a:p>
            <a:pPr>
              <a:buNone/>
            </a:pPr>
            <a:endParaRPr lang="it-IT" sz="1600" dirty="0" smtClean="0"/>
          </a:p>
          <a:p>
            <a:pPr>
              <a:buFont typeface="Wingdings" pitchFamily="2" charset="2"/>
              <a:buChar char="v"/>
            </a:pPr>
            <a:r>
              <a:rPr lang="it-IT" sz="1800" dirty="0" smtClean="0"/>
              <a:t>Numerosi uffici del Comune di Voghera;</a:t>
            </a:r>
          </a:p>
          <a:p>
            <a:pPr>
              <a:buFont typeface="Wingdings" pitchFamily="2" charset="2"/>
              <a:buChar char="v"/>
            </a:pPr>
            <a:r>
              <a:rPr lang="it-IT" sz="1800" dirty="0" smtClean="0"/>
              <a:t>Il Comando della Polizia Municipale;</a:t>
            </a:r>
          </a:p>
          <a:p>
            <a:pPr>
              <a:buFont typeface="Wingdings" pitchFamily="2" charset="2"/>
              <a:buChar char="v"/>
            </a:pPr>
            <a:r>
              <a:rPr lang="it-IT" sz="1800" dirty="0" smtClean="0"/>
              <a:t>Il Museo </a:t>
            </a:r>
            <a:r>
              <a:rPr lang="it-IT" sz="1800" dirty="0" err="1" smtClean="0"/>
              <a:t>storico-militare</a:t>
            </a:r>
            <a:r>
              <a:rPr lang="it-IT" sz="1800" dirty="0" smtClean="0"/>
              <a:t> “G. </a:t>
            </a:r>
            <a:r>
              <a:rPr lang="it-IT" sz="1800" dirty="0" err="1" smtClean="0"/>
              <a:t>Beccari</a:t>
            </a:r>
            <a:r>
              <a:rPr lang="it-IT" sz="1800" dirty="0" smtClean="0"/>
              <a:t>”;</a:t>
            </a:r>
          </a:p>
          <a:p>
            <a:pPr>
              <a:buFont typeface="Wingdings" pitchFamily="2" charset="2"/>
              <a:buChar char="v"/>
            </a:pPr>
            <a:r>
              <a:rPr lang="it-IT" sz="1800" dirty="0" smtClean="0"/>
              <a:t>La Biblioteca Civica “E. Ricotti” …</a:t>
            </a:r>
          </a:p>
          <a:p>
            <a:pPr>
              <a:buFont typeface="Wingdings" pitchFamily="2" charset="2"/>
              <a:buChar char="v"/>
            </a:pPr>
            <a:r>
              <a:rPr lang="it-IT" sz="1800" dirty="0" smtClean="0"/>
              <a:t>… e, naturalmente, </a:t>
            </a:r>
            <a:r>
              <a:rPr lang="it-IT" sz="1800" dirty="0" smtClean="0">
                <a:solidFill>
                  <a:srgbClr val="FF0000"/>
                </a:solidFill>
              </a:rPr>
              <a:t>la Scuola Secondaria di I grado “Giovanni Pascoli”</a:t>
            </a:r>
            <a:endParaRPr lang="it-IT" sz="1800" dirty="0"/>
          </a:p>
        </p:txBody>
      </p:sp>
      <p:pic>
        <p:nvPicPr>
          <p:cNvPr id="6" name="Immagine 5" descr="index.png"/>
          <p:cNvPicPr>
            <a:picLocks noChangeAspect="1"/>
          </p:cNvPicPr>
          <p:nvPr/>
        </p:nvPicPr>
        <p:blipFill>
          <a:blip r:embed="rId2" cstate="print"/>
          <a:srcRect l="2049"/>
          <a:stretch>
            <a:fillRect/>
          </a:stretch>
        </p:blipFill>
        <p:spPr>
          <a:xfrm>
            <a:off x="5357818" y="4143380"/>
            <a:ext cx="3442717" cy="1295400"/>
          </a:xfrm>
          <a:prstGeom prst="rect">
            <a:avLst/>
          </a:prstGeom>
          <a:effectLst/>
        </p:spPr>
      </p:pic>
    </p:spTree>
  </p:cSld>
  <p:clrMapOvr>
    <a:masterClrMapping/>
  </p:clrMapOvr>
  <p:transition spd="slow" advClick="0" advTm="15000">
    <p:newsfla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rgbClr val="FF0000"/>
                </a:solidFill>
                <a:effectLst>
                  <a:outerShdw blurRad="38100" dist="38100" dir="2700000" algn="tl">
                    <a:srgbClr val="000000">
                      <a:alpha val="43137"/>
                    </a:srgbClr>
                  </a:outerShdw>
                </a:effectLst>
              </a:rPr>
              <a:t>… Dalla “Casermetta”alla Scuola Media “Giovanni Pascoli”</a:t>
            </a:r>
            <a:endParaRPr lang="it-IT" dirty="0"/>
          </a:p>
        </p:txBody>
      </p:sp>
      <p:sp>
        <p:nvSpPr>
          <p:cNvPr id="3" name="Segnaposto contenuto 2"/>
          <p:cNvSpPr>
            <a:spLocks noGrp="1"/>
          </p:cNvSpPr>
          <p:nvPr>
            <p:ph sz="quarter" idx="1"/>
          </p:nvPr>
        </p:nvSpPr>
        <p:spPr>
          <a:xfrm>
            <a:off x="467544" y="1628800"/>
            <a:ext cx="7467600" cy="4873752"/>
          </a:xfrm>
        </p:spPr>
        <p:txBody>
          <a:bodyPr>
            <a:normAutofit fontScale="92500"/>
          </a:bodyPr>
          <a:lstStyle/>
          <a:p>
            <a:pPr algn="ctr">
              <a:buNone/>
            </a:pPr>
            <a:r>
              <a:rPr lang="it-IT" sz="2200" dirty="0" smtClean="0"/>
              <a:t>La prima richiesta di poter usufruire dei locali della “Casermetta” a </a:t>
            </a:r>
            <a:r>
              <a:rPr lang="it-IT" sz="2200" dirty="0" smtClean="0">
                <a:solidFill>
                  <a:srgbClr val="FF0000"/>
                </a:solidFill>
                <a:effectLst>
                  <a:outerShdw blurRad="38100" dist="38100" dir="2700000" algn="tl">
                    <a:srgbClr val="000000">
                      <a:alpha val="43137"/>
                    </a:srgbClr>
                  </a:outerShdw>
                </a:effectLst>
              </a:rPr>
              <a:t>scopo scolastico </a:t>
            </a:r>
            <a:r>
              <a:rPr lang="it-IT" sz="2200" dirty="0" smtClean="0"/>
              <a:t>risale al </a:t>
            </a:r>
            <a:r>
              <a:rPr lang="it-IT" sz="2200" dirty="0" smtClean="0">
                <a:solidFill>
                  <a:srgbClr val="FF0000"/>
                </a:solidFill>
              </a:rPr>
              <a:t>23 aprile 1944. </a:t>
            </a:r>
          </a:p>
          <a:p>
            <a:pPr algn="ctr">
              <a:buNone/>
            </a:pPr>
            <a:r>
              <a:rPr lang="it-IT" sz="2200" dirty="0" smtClean="0"/>
              <a:t>L’allora Preside della Scuola Media “S. A. Reale Amedeo di </a:t>
            </a:r>
            <a:r>
              <a:rPr lang="it-IT" sz="2200" dirty="0" err="1" smtClean="0"/>
              <a:t>Savoia-Aosta</a:t>
            </a:r>
            <a:r>
              <a:rPr lang="it-IT" sz="2200" dirty="0" smtClean="0"/>
              <a:t>” – sita in viale Umberto I (attuale viale Repubblica) – scrive al Commissario prefettizio: </a:t>
            </a:r>
          </a:p>
          <a:p>
            <a:pPr algn="ctr">
              <a:buNone/>
            </a:pPr>
            <a:r>
              <a:rPr lang="it-IT" sz="1900" b="1" dirty="0" smtClean="0">
                <a:latin typeface="Lucida Calligraphy" pitchFamily="66" charset="0"/>
              </a:rPr>
              <a:t>“Venuto a conoscenza che il Comune di Voghera ha chiesto all’Autorità Militare di mettere a sua disposizione il locale già adibito a Caserma della Milizia […] [ho] voluto fare […] un sopraluogo per vedere se vi si potesse sistemare la Scuola Media, che si sente a disagio nella sede attuale per il cresciuto numero degli alunni […] L’edificio presenta inoltre il vantaggio di essere centrale e più comodo per gli alunni che giungono alla scuola dai paesi circonvicini” </a:t>
            </a:r>
          </a:p>
          <a:p>
            <a:pPr algn="ctr">
              <a:buNone/>
            </a:pPr>
            <a:r>
              <a:rPr lang="it-IT" sz="2200" dirty="0" smtClean="0"/>
              <a:t>La richiesta, a causa della guerra, non viene accolta. </a:t>
            </a:r>
          </a:p>
          <a:p>
            <a:pPr>
              <a:buNone/>
            </a:pPr>
            <a:endParaRPr lang="it-IT" sz="1900" b="1" dirty="0">
              <a:latin typeface="Lucida Calligraphy" pitchFamily="66" charset="0"/>
            </a:endParaRPr>
          </a:p>
        </p:txBody>
      </p:sp>
    </p:spTree>
  </p:cSld>
  <p:clrMapOvr>
    <a:masterClrMapping/>
  </p:clrMapOvr>
  <p:transition spd="slow" advClick="0" advTm="2000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rgbClr val="FF0000"/>
                </a:solidFill>
                <a:effectLst>
                  <a:outerShdw blurRad="38100" dist="38100" dir="2700000" algn="tl">
                    <a:srgbClr val="000000">
                      <a:alpha val="43137"/>
                    </a:srgbClr>
                  </a:outerShdw>
                </a:effectLst>
              </a:rPr>
              <a:t>… Dalla “Casermetta”alla Scuola Media “Giovanni Pascoli”</a:t>
            </a:r>
            <a:endParaRPr lang="it-IT" dirty="0"/>
          </a:p>
        </p:txBody>
      </p:sp>
      <p:sp>
        <p:nvSpPr>
          <p:cNvPr id="3" name="Segnaposto contenuto 2"/>
          <p:cNvSpPr>
            <a:spLocks noGrp="1"/>
          </p:cNvSpPr>
          <p:nvPr>
            <p:ph sz="quarter" idx="1"/>
          </p:nvPr>
        </p:nvSpPr>
        <p:spPr/>
        <p:txBody>
          <a:bodyPr>
            <a:normAutofit fontScale="92500" lnSpcReduction="20000"/>
          </a:bodyPr>
          <a:lstStyle/>
          <a:p>
            <a:pPr algn="ctr">
              <a:buNone/>
            </a:pPr>
            <a:r>
              <a:rPr lang="it-IT" dirty="0" smtClean="0"/>
              <a:t>Nel periodo immediatamente post-bellico, la situazione dell’edilizia scolastica vogherese viene arginata con provvedimenti “di emergenza”. </a:t>
            </a:r>
          </a:p>
          <a:p>
            <a:pPr algn="ctr">
              <a:buNone/>
            </a:pPr>
            <a:r>
              <a:rPr lang="it-IT" dirty="0" smtClean="0"/>
              <a:t>Solo il 31 agosto 1948, il Sindaco, </a:t>
            </a:r>
            <a:r>
              <a:rPr lang="it-IT" dirty="0" smtClean="0">
                <a:solidFill>
                  <a:srgbClr val="FF0000"/>
                </a:solidFill>
              </a:rPr>
              <a:t>Riccardo </a:t>
            </a:r>
            <a:r>
              <a:rPr lang="it-IT" dirty="0" err="1" smtClean="0">
                <a:solidFill>
                  <a:srgbClr val="FF0000"/>
                </a:solidFill>
              </a:rPr>
              <a:t>Dagradi</a:t>
            </a:r>
            <a:r>
              <a:rPr lang="it-IT" dirty="0" smtClean="0"/>
              <a:t>, firma la delibera per le spese di arredamento della </a:t>
            </a:r>
            <a:r>
              <a:rPr lang="it-IT" dirty="0" smtClean="0">
                <a:solidFill>
                  <a:srgbClr val="FF0000"/>
                </a:solidFill>
              </a:rPr>
              <a:t>sede di Via Marsala</a:t>
            </a:r>
            <a:r>
              <a:rPr lang="it-IT" dirty="0" smtClean="0"/>
              <a:t>.</a:t>
            </a:r>
          </a:p>
          <a:p>
            <a:pPr algn="ctr">
              <a:buNone/>
            </a:pPr>
            <a:r>
              <a:rPr lang="it-IT" dirty="0" smtClean="0"/>
              <a:t>Nel successivo settembre ha luogo la sistemazione della Scuola Media nei nuovi locali, al primo piano. </a:t>
            </a:r>
          </a:p>
          <a:p>
            <a:pPr algn="ctr">
              <a:buNone/>
            </a:pPr>
            <a:r>
              <a:rPr lang="it-IT" dirty="0" smtClean="0"/>
              <a:t>Ecco un eloquente passo tratto dal contratto d’appalto per le forniture dei banchi e degli altri arredi: </a:t>
            </a:r>
          </a:p>
          <a:p>
            <a:pPr algn="ctr">
              <a:buNone/>
            </a:pPr>
            <a:r>
              <a:rPr lang="it-IT" sz="2100" b="1" dirty="0" smtClean="0">
                <a:latin typeface="Lucida Calligraphy" pitchFamily="66" charset="0"/>
              </a:rPr>
              <a:t>“I banchi […] dovranno essere costruiti in legno di pioppo di prima scelta ben stagionato scevro da tarlo […]. Il lavoro di </a:t>
            </a:r>
            <a:r>
              <a:rPr lang="it-IT" sz="2100" b="1" dirty="0" err="1" smtClean="0">
                <a:latin typeface="Lucida Calligraphy" pitchFamily="66" charset="0"/>
              </a:rPr>
              <a:t>congegnazione</a:t>
            </a:r>
            <a:r>
              <a:rPr lang="it-IT" sz="2100" b="1" dirty="0" smtClean="0">
                <a:latin typeface="Lucida Calligraphy" pitchFamily="66" charset="0"/>
              </a:rPr>
              <a:t> ed incastri dovrà essere seguito con le migliori regole d’arte in modo da conseguire la massima solidità ed estetica […] usando in questo lavoro la massima accuratezza e competenza per ottenere un lavoro perfetto”. </a:t>
            </a:r>
          </a:p>
          <a:p>
            <a:pPr>
              <a:buNone/>
            </a:pPr>
            <a:endParaRPr lang="it-IT" dirty="0"/>
          </a:p>
        </p:txBody>
      </p:sp>
    </p:spTree>
  </p:cSld>
  <p:clrMapOvr>
    <a:masterClrMapping/>
  </p:clrMapOvr>
  <p:transition spd="slow" advClick="0" advTm="2000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rgbClr val="FF0000"/>
                </a:solidFill>
                <a:effectLst>
                  <a:outerShdw blurRad="38100" dist="38100" dir="2700000" algn="tl">
                    <a:srgbClr val="000000">
                      <a:alpha val="43137"/>
                    </a:srgbClr>
                  </a:outerShdw>
                </a:effectLst>
              </a:rPr>
              <a:t>… Dalla “Casermetta”alla Scuola Media “Giovanni Pascoli”</a:t>
            </a:r>
            <a:endParaRPr lang="it-IT" dirty="0"/>
          </a:p>
        </p:txBody>
      </p:sp>
      <p:sp>
        <p:nvSpPr>
          <p:cNvPr id="3" name="Segnaposto contenuto 2"/>
          <p:cNvSpPr>
            <a:spLocks noGrp="1"/>
          </p:cNvSpPr>
          <p:nvPr>
            <p:ph sz="quarter" idx="1"/>
          </p:nvPr>
        </p:nvSpPr>
        <p:spPr/>
        <p:txBody>
          <a:bodyPr/>
          <a:lstStyle/>
          <a:p>
            <a:pPr algn="ctr">
              <a:buNone/>
            </a:pPr>
            <a:r>
              <a:rPr lang="it-IT" sz="2000" dirty="0" smtClean="0"/>
              <a:t>Si susseguono, così, negli anni numerosi interventi di “ammodernamento”, tutti caldeggiati e sostenuti dall’allora Preside, </a:t>
            </a:r>
            <a:r>
              <a:rPr lang="it-IT" sz="2000" dirty="0" smtClean="0">
                <a:solidFill>
                  <a:srgbClr val="FF0000"/>
                </a:solidFill>
              </a:rPr>
              <a:t>Amalia </a:t>
            </a:r>
            <a:r>
              <a:rPr lang="it-IT" sz="2000" dirty="0" err="1" smtClean="0">
                <a:solidFill>
                  <a:srgbClr val="FF0000"/>
                </a:solidFill>
              </a:rPr>
              <a:t>Realini</a:t>
            </a:r>
            <a:r>
              <a:rPr lang="it-IT" sz="2000" dirty="0" smtClean="0"/>
              <a:t>. </a:t>
            </a:r>
          </a:p>
          <a:p>
            <a:pPr algn="ctr">
              <a:buNone/>
            </a:pPr>
            <a:endParaRPr lang="it-IT" sz="1100" dirty="0" smtClean="0"/>
          </a:p>
          <a:p>
            <a:pPr algn="ctr">
              <a:buNone/>
            </a:pPr>
            <a:r>
              <a:rPr lang="it-IT" sz="2000" dirty="0" smtClean="0"/>
              <a:t>Il </a:t>
            </a:r>
            <a:r>
              <a:rPr lang="it-IT" sz="2000" dirty="0" smtClean="0">
                <a:solidFill>
                  <a:srgbClr val="FF0000"/>
                </a:solidFill>
              </a:rPr>
              <a:t>31 gennaio 1951</a:t>
            </a:r>
            <a:r>
              <a:rPr lang="it-IT" sz="2000" dirty="0" smtClean="0"/>
              <a:t> il Collegio dei Professori – riunitosi in seduta straordinaria – delibera con 14 voti favorevoli l’intitolazione della scuola al poeta </a:t>
            </a:r>
            <a:r>
              <a:rPr lang="it-IT" sz="2000" b="1" dirty="0" smtClean="0">
                <a:solidFill>
                  <a:srgbClr val="FF0000"/>
                </a:solidFill>
              </a:rPr>
              <a:t>Giovanni Pascoli</a:t>
            </a:r>
            <a:r>
              <a:rPr lang="it-IT" sz="2000" dirty="0" smtClean="0">
                <a:solidFill>
                  <a:srgbClr val="FF0000"/>
                </a:solidFill>
                <a:effectLst>
                  <a:outerShdw blurRad="38100" dist="38100" dir="2700000" algn="tl">
                    <a:srgbClr val="000000">
                      <a:alpha val="43137"/>
                    </a:srgbClr>
                  </a:outerShdw>
                </a:effectLst>
              </a:rPr>
              <a:t>.</a:t>
            </a:r>
          </a:p>
          <a:p>
            <a:pPr>
              <a:buNone/>
            </a:pPr>
            <a:endParaRPr lang="it-IT" dirty="0">
              <a:solidFill>
                <a:srgbClr val="FF0000"/>
              </a:solidFill>
            </a:endParaRPr>
          </a:p>
        </p:txBody>
      </p:sp>
      <p:pic>
        <p:nvPicPr>
          <p:cNvPr id="5" name="Immagine 4" descr="giovanni_pascoli.jpg"/>
          <p:cNvPicPr>
            <a:picLocks noChangeAspect="1"/>
          </p:cNvPicPr>
          <p:nvPr/>
        </p:nvPicPr>
        <p:blipFill>
          <a:blip r:embed="rId2" cstate="print"/>
          <a:srcRect t="6750" b="8607"/>
          <a:stretch>
            <a:fillRect/>
          </a:stretch>
        </p:blipFill>
        <p:spPr>
          <a:xfrm>
            <a:off x="2483768" y="4005064"/>
            <a:ext cx="3657600" cy="2708920"/>
          </a:xfrm>
          <a:prstGeom prst="rect">
            <a:avLst/>
          </a:prstGeom>
          <a:ln>
            <a:noFill/>
          </a:ln>
          <a:effectLst>
            <a:softEdge rad="112500"/>
          </a:effectLst>
        </p:spPr>
      </p:pic>
    </p:spTree>
  </p:cSld>
  <p:clrMapOvr>
    <a:masterClrMapping/>
  </p:clrMapOvr>
  <p:transition spd="slow" advClick="0"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7467600" cy="1011222"/>
          </a:xfrm>
        </p:spPr>
        <p:txBody>
          <a:bodyPr>
            <a:normAutofit/>
          </a:bodyPr>
          <a:lstStyle/>
          <a:p>
            <a:pPr algn="ctr"/>
            <a:r>
              <a:rPr lang="it-IT" sz="2600" dirty="0" smtClean="0">
                <a:solidFill>
                  <a:srgbClr val="FF0000"/>
                </a:solidFill>
                <a:effectLst>
                  <a:outerShdw blurRad="38100" dist="38100" dir="2700000" algn="tl">
                    <a:srgbClr val="000000">
                      <a:alpha val="43137"/>
                    </a:srgbClr>
                  </a:outerShdw>
                </a:effectLst>
              </a:rPr>
              <a:t>… Dalla “Casermetta”alla Scuola Media “Giovanni Pascoli”</a:t>
            </a:r>
            <a:endParaRPr lang="it-IT" sz="2600" dirty="0"/>
          </a:p>
        </p:txBody>
      </p:sp>
      <p:sp>
        <p:nvSpPr>
          <p:cNvPr id="3" name="Segnaposto contenuto 2"/>
          <p:cNvSpPr>
            <a:spLocks noGrp="1"/>
          </p:cNvSpPr>
          <p:nvPr>
            <p:ph sz="quarter" idx="1"/>
          </p:nvPr>
        </p:nvSpPr>
        <p:spPr>
          <a:xfrm>
            <a:off x="457200" y="1357298"/>
            <a:ext cx="7829576" cy="5286412"/>
          </a:xfrm>
        </p:spPr>
        <p:txBody>
          <a:bodyPr>
            <a:normAutofit fontScale="85000" lnSpcReduction="10000"/>
          </a:bodyPr>
          <a:lstStyle/>
          <a:p>
            <a:pPr algn="ctr">
              <a:buNone/>
            </a:pPr>
            <a:r>
              <a:rPr lang="it-IT" dirty="0" smtClean="0"/>
              <a:t>Non possiamo non ricordare, proprio in questa occasione, che Giovanni Pascoli, oltre che poeta e prosatore, fu anche </a:t>
            </a:r>
            <a:r>
              <a:rPr lang="it-IT" dirty="0" smtClean="0">
                <a:solidFill>
                  <a:srgbClr val="FF0000"/>
                </a:solidFill>
              </a:rPr>
              <a:t>professore e “uomo di scuola”</a:t>
            </a:r>
            <a:r>
              <a:rPr lang="it-IT" dirty="0" smtClean="0"/>
              <a:t>.</a:t>
            </a:r>
            <a:r>
              <a:rPr lang="it-IT" dirty="0" smtClean="0">
                <a:solidFill>
                  <a:srgbClr val="FF0000"/>
                </a:solidFill>
              </a:rPr>
              <a:t> </a:t>
            </a:r>
          </a:p>
          <a:p>
            <a:pPr algn="ctr">
              <a:buNone/>
            </a:pPr>
            <a:r>
              <a:rPr lang="it-IT" dirty="0" smtClean="0"/>
              <a:t>Iniziò infatti la sua carriera di insegnante di Lettere greche e latine presso il Liceo di Matera nel 1882. </a:t>
            </a:r>
          </a:p>
          <a:p>
            <a:pPr algn="ctr">
              <a:buNone/>
            </a:pPr>
            <a:r>
              <a:rPr lang="it-IT" dirty="0" smtClean="0"/>
              <a:t>Appena approdato nella città della Basilicata – oggi patrimonio mondiale dell’Unesco e capitale della cultura nel 2019 – Pascoli scriveva all’adorata sorella </a:t>
            </a:r>
            <a:r>
              <a:rPr lang="it-IT" dirty="0" err="1" smtClean="0"/>
              <a:t>Mariù</a:t>
            </a:r>
            <a:r>
              <a:rPr lang="it-IT" dirty="0" smtClean="0"/>
              <a:t>: </a:t>
            </a:r>
          </a:p>
          <a:p>
            <a:pPr algn="ctr">
              <a:buNone/>
            </a:pPr>
            <a:endParaRPr lang="it-IT" sz="1300" dirty="0" smtClean="0"/>
          </a:p>
          <a:p>
            <a:pPr algn="ctr">
              <a:buNone/>
            </a:pPr>
            <a:r>
              <a:rPr lang="it-IT" sz="1900" b="1" dirty="0" smtClean="0">
                <a:effectLst>
                  <a:outerShdw blurRad="38100" dist="38100" dir="2700000" algn="tl">
                    <a:srgbClr val="000000">
                      <a:alpha val="43137"/>
                    </a:srgbClr>
                  </a:outerShdw>
                </a:effectLst>
                <a:latin typeface="Lucida Calligraphy" pitchFamily="66" charset="0"/>
              </a:rPr>
              <a:t>“Domani comincio il mio officio coll’assegnare de’ temi d’esame che, per amor vostro, preparerò piuttosto </a:t>
            </a:r>
            <a:r>
              <a:rPr lang="it-IT" sz="1900" b="1" dirty="0" err="1" smtClean="0">
                <a:effectLst>
                  <a:outerShdw blurRad="38100" dist="38100" dir="2700000" algn="tl">
                    <a:srgbClr val="000000">
                      <a:alpha val="43137"/>
                    </a:srgbClr>
                  </a:outerShdw>
                </a:effectLst>
                <a:latin typeface="Lucida Calligraphy" pitchFamily="66" charset="0"/>
              </a:rPr>
              <a:t>faciletti</a:t>
            </a:r>
            <a:r>
              <a:rPr lang="it-IT" sz="1900" b="1" dirty="0" smtClean="0">
                <a:effectLst>
                  <a:outerShdw blurRad="38100" dist="38100" dir="2700000" algn="tl">
                    <a:srgbClr val="000000">
                      <a:alpha val="43137"/>
                    </a:srgbClr>
                  </a:outerShdw>
                </a:effectLst>
                <a:latin typeface="Lucida Calligraphy" pitchFamily="66" charset="0"/>
              </a:rPr>
              <a:t>. […] Io [sarò] cavaliere errante dell’insegnamento. […] Matera invece è una città abbastanza bella, sebbene un poco lercia anche lei; e c’è difficoltà ad albergare. Se vedeste! I contadini, o cafoni, vanno vestiti nel loro selvatico e antiquato costume e stanno tutto il giorno, specialmente oggi che è domenica, girelloni per la piazza”</a:t>
            </a:r>
            <a:endParaRPr lang="it-IT" sz="1300" dirty="0" smtClean="0"/>
          </a:p>
          <a:p>
            <a:pPr algn="ctr">
              <a:buNone/>
            </a:pPr>
            <a:r>
              <a:rPr lang="it-IT" dirty="0" smtClean="0"/>
              <a:t>Da questo episodio prese avvio una lunga carriera, fino alla cattedra di Letteratura italiana dell’Università di Bologna. </a:t>
            </a:r>
          </a:p>
        </p:txBody>
      </p:sp>
    </p:spTree>
  </p:cSld>
  <p:clrMapOvr>
    <a:masterClrMapping/>
  </p:clrMapOvr>
  <p:transition spd="slow" advClick="0" advTm="2000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blip>
          <a:srcRect/>
          <a:stretch>
            <a:fillRect r="35000"/>
          </a:stretch>
        </a:blip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pPr algn="ctr"/>
            <a:r>
              <a:rPr lang="it-IT" dirty="0" smtClean="0">
                <a:solidFill>
                  <a:srgbClr val="FF0000"/>
                </a:solidFill>
                <a:effectLst>
                  <a:outerShdw blurRad="38100" dist="38100" dir="2700000" algn="tl">
                    <a:srgbClr val="000000">
                      <a:alpha val="43137"/>
                    </a:srgbClr>
                  </a:outerShdw>
                </a:effectLst>
              </a:rPr>
              <a:t>Altri motti della “ nostra Casermetta”</a:t>
            </a:r>
            <a:endParaRPr lang="it-IT" dirty="0"/>
          </a:p>
        </p:txBody>
      </p:sp>
      <p:sp>
        <p:nvSpPr>
          <p:cNvPr id="6" name="Segnaposto testo 5"/>
          <p:cNvSpPr>
            <a:spLocks noGrp="1"/>
          </p:cNvSpPr>
          <p:nvPr>
            <p:ph type="body" idx="2"/>
          </p:nvPr>
        </p:nvSpPr>
        <p:spPr>
          <a:xfrm>
            <a:off x="6812280" y="274320"/>
            <a:ext cx="1760248" cy="6297952"/>
          </a:xfrm>
        </p:spPr>
        <p:txBody>
          <a:bodyPr>
            <a:normAutofit fontScale="77500" lnSpcReduction="20000"/>
          </a:bodyPr>
          <a:lstStyle/>
          <a:p>
            <a:r>
              <a:rPr lang="it-IT" sz="1800" b="1" i="1" dirty="0" smtClean="0">
                <a:effectLst>
                  <a:outerShdw blurRad="38100" dist="38100" dir="2700000" algn="tl">
                    <a:srgbClr val="000000">
                      <a:alpha val="43137"/>
                    </a:srgbClr>
                  </a:outerShdw>
                </a:effectLst>
              </a:rPr>
              <a:t>Esempio di abnegazione e di sacrificio […] nei vari campi della più cruenta lotta [Rinnovò, a cavallo, i fasti della sua] più nobile tradizione; emulò, appiedata, [fanti, artiglieri e bombardieri; fornì,] pei duri cimenti dell'aria, piloti di rara perizia e di singolare eroismo.</a:t>
            </a:r>
          </a:p>
          <a:p>
            <a:pPr algn="r"/>
            <a:r>
              <a:rPr lang="it-IT" sz="1800" b="1" i="1" dirty="0" smtClean="0">
                <a:effectLst>
                  <a:outerShdw blurRad="38100" dist="38100" dir="2700000" algn="tl">
                    <a:srgbClr val="000000">
                      <a:alpha val="43137"/>
                    </a:srgbClr>
                  </a:outerShdw>
                </a:effectLst>
              </a:rPr>
              <a:t>Maggio 1915 – Novembre 1918</a:t>
            </a:r>
          </a:p>
          <a:p>
            <a:endParaRPr lang="it-IT" dirty="0" smtClean="0"/>
          </a:p>
          <a:p>
            <a:pPr algn="r"/>
            <a:r>
              <a:rPr lang="it-IT" sz="1500" dirty="0" smtClean="0"/>
              <a:t>(Decreto del 17 settembre 1933, per il </a:t>
            </a:r>
            <a:r>
              <a:rPr lang="it-IT" sz="1500" dirty="0" smtClean="0">
                <a:solidFill>
                  <a:srgbClr val="FF0000"/>
                </a:solidFill>
                <a:effectLst>
                  <a:outerShdw blurRad="38100" dist="38100" dir="2700000" algn="tl">
                    <a:srgbClr val="000000">
                      <a:alpha val="43137"/>
                    </a:srgbClr>
                  </a:outerShdw>
                </a:effectLst>
              </a:rPr>
              <a:t>conferimento della Medaglia d’Oro al Valor militare all’Arma di Cavalleria</a:t>
            </a:r>
            <a:r>
              <a:rPr lang="it-IT" sz="1500" dirty="0" smtClean="0">
                <a:effectLst>
                  <a:outerShdw blurRad="38100" dist="38100" dir="2700000" algn="tl">
                    <a:srgbClr val="000000">
                      <a:alpha val="43137"/>
                    </a:srgbClr>
                  </a:outerShdw>
                </a:effectLst>
              </a:rPr>
              <a:t>; oggi in una delle nostre </a:t>
            </a:r>
            <a:r>
              <a:rPr lang="it-IT" sz="1500" dirty="0" smtClean="0">
                <a:solidFill>
                  <a:srgbClr val="FF0000"/>
                </a:solidFill>
                <a:effectLst>
                  <a:outerShdw blurRad="38100" dist="38100" dir="2700000" algn="tl">
                    <a:srgbClr val="000000">
                      <a:alpha val="43137"/>
                    </a:srgbClr>
                  </a:outerShdw>
                </a:effectLst>
              </a:rPr>
              <a:t>aule del secondo piano</a:t>
            </a:r>
            <a:r>
              <a:rPr lang="it-IT" sz="1500" dirty="0" smtClean="0">
                <a:effectLst>
                  <a:outerShdw blurRad="38100" dist="38100" dir="2700000" algn="tl">
                    <a:srgbClr val="000000">
                      <a:alpha val="43137"/>
                    </a:srgbClr>
                  </a:outerShdw>
                </a:effectLst>
              </a:rPr>
              <a:t>). </a:t>
            </a:r>
            <a:endParaRPr lang="it-IT" sz="1500" dirty="0"/>
          </a:p>
        </p:txBody>
      </p:sp>
      <p:pic>
        <p:nvPicPr>
          <p:cNvPr id="7" name="Segnaposto contenuto 6" descr="019.JPG"/>
          <p:cNvPicPr>
            <a:picLocks noGrp="1" noChangeAspect="1"/>
          </p:cNvPicPr>
          <p:nvPr>
            <p:ph sz="quarter" idx="1"/>
          </p:nvPr>
        </p:nvPicPr>
        <p:blipFill>
          <a:blip r:embed="rId3" cstate="print"/>
          <a:stretch>
            <a:fillRect/>
          </a:stretch>
        </p:blipFill>
        <p:spPr>
          <a:xfrm>
            <a:off x="304800" y="1323975"/>
            <a:ext cx="5638800" cy="4229100"/>
          </a:xfrm>
          <a:prstGeom prst="rect">
            <a:avLst/>
          </a:prstGeom>
          <a:ln>
            <a:noFill/>
          </a:ln>
          <a:effectLst>
            <a:softEdge rad="112500"/>
          </a:effectLst>
        </p:spPr>
      </p:pic>
    </p:spTree>
  </p:cSld>
  <p:clrMapOvr>
    <a:masterClrMapping/>
  </p:clrMapOvr>
  <p:transition spd="slow" advClick="0"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blip>
          <a:srcRect/>
          <a:stretch>
            <a:fillRect r="35000"/>
          </a:stretch>
        </a:blip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pPr algn="ctr"/>
            <a:r>
              <a:rPr lang="it-IT" dirty="0" smtClean="0">
                <a:solidFill>
                  <a:srgbClr val="FF0000"/>
                </a:solidFill>
                <a:effectLst>
                  <a:outerShdw blurRad="38100" dist="38100" dir="2700000" algn="tl">
                    <a:srgbClr val="000000">
                      <a:alpha val="43137"/>
                    </a:srgbClr>
                  </a:outerShdw>
                </a:effectLst>
              </a:rPr>
              <a:t>Altri motti della “ nostra Casermetta”</a:t>
            </a:r>
            <a:endParaRPr lang="it-IT" dirty="0"/>
          </a:p>
        </p:txBody>
      </p:sp>
      <p:pic>
        <p:nvPicPr>
          <p:cNvPr id="8" name="Segnaposto immagine 7" descr="004.JPG"/>
          <p:cNvPicPr>
            <a:picLocks noGrp="1" noChangeAspect="1"/>
          </p:cNvPicPr>
          <p:nvPr>
            <p:ph type="pic" idx="1"/>
          </p:nvPr>
        </p:nvPicPr>
        <p:blipFill>
          <a:blip r:embed="rId3" cstate="print"/>
          <a:srcRect l="18213" t="24800" r="21150" b="41600"/>
          <a:stretch>
            <a:fillRect/>
          </a:stretch>
        </p:blipFill>
        <p:spPr>
          <a:xfrm>
            <a:off x="323528" y="1988840"/>
            <a:ext cx="5544616" cy="2304256"/>
          </a:xfrm>
          <a:prstGeom prst="rect">
            <a:avLst/>
          </a:prstGeom>
          <a:ln>
            <a:noFill/>
          </a:ln>
          <a:effectLst>
            <a:softEdge rad="112500"/>
          </a:effectLst>
        </p:spPr>
      </p:pic>
      <p:sp>
        <p:nvSpPr>
          <p:cNvPr id="6" name="Segnaposto testo 5"/>
          <p:cNvSpPr>
            <a:spLocks noGrp="1"/>
          </p:cNvSpPr>
          <p:nvPr>
            <p:ph type="body" sz="half" idx="2"/>
          </p:nvPr>
        </p:nvSpPr>
        <p:spPr>
          <a:xfrm>
            <a:off x="6765798" y="264794"/>
            <a:ext cx="1806730" cy="6164602"/>
          </a:xfrm>
        </p:spPr>
        <p:txBody>
          <a:bodyPr>
            <a:normAutofit/>
          </a:bodyPr>
          <a:lstStyle/>
          <a:p>
            <a:pPr algn="ctr"/>
            <a:r>
              <a:rPr lang="it-IT" sz="2000" b="1" i="1" dirty="0" smtClean="0"/>
              <a:t>Solo obbedendo, solo avendo l’orgoglio umile e sacro di ubbidire, si conquista poi il diritto di comandare</a:t>
            </a:r>
          </a:p>
          <a:p>
            <a:pPr algn="ctr"/>
            <a:endParaRPr lang="it-IT" sz="1600" b="1" i="1" dirty="0" smtClean="0">
              <a:effectLst>
                <a:outerShdw blurRad="38100" dist="38100" dir="2700000" algn="tl">
                  <a:srgbClr val="000000">
                    <a:alpha val="43137"/>
                  </a:srgbClr>
                </a:outerShdw>
              </a:effectLst>
            </a:endParaRPr>
          </a:p>
          <a:p>
            <a:pPr algn="ctr"/>
            <a:endParaRPr lang="it-IT" sz="1600" b="1" i="1" dirty="0" smtClean="0">
              <a:effectLst>
                <a:outerShdw blurRad="38100" dist="38100" dir="2700000" algn="tl">
                  <a:srgbClr val="000000">
                    <a:alpha val="43137"/>
                  </a:srgbClr>
                </a:outerShdw>
              </a:effectLst>
            </a:endParaRPr>
          </a:p>
          <a:p>
            <a:pPr algn="ctr"/>
            <a:endParaRPr lang="it-IT" sz="1600" b="1" i="1" dirty="0" smtClean="0">
              <a:effectLst>
                <a:outerShdw blurRad="38100" dist="38100" dir="2700000" algn="tl">
                  <a:srgbClr val="000000">
                    <a:alpha val="43137"/>
                  </a:srgbClr>
                </a:outerShdw>
              </a:effectLst>
            </a:endParaRPr>
          </a:p>
          <a:p>
            <a:pPr algn="r"/>
            <a:r>
              <a:rPr lang="it-IT" dirty="0" smtClean="0"/>
              <a:t>(citazione tratta da un discorso di Benito Mussolini, tenuto nella città di Udine, nel 1922; nella nostra </a:t>
            </a:r>
            <a:r>
              <a:rPr lang="it-IT" dirty="0" smtClean="0">
                <a:solidFill>
                  <a:srgbClr val="FF0000"/>
                </a:solidFill>
              </a:rPr>
              <a:t>Aula di Musica</a:t>
            </a:r>
            <a:r>
              <a:rPr lang="it-IT" dirty="0" smtClean="0"/>
              <a:t>). </a:t>
            </a:r>
          </a:p>
        </p:txBody>
      </p:sp>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0.70"/>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Effect transition="in" filter="fade">
                                      <p:cBhvr>
                                        <p:cTn id="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blip>
          <a:srcRect/>
          <a:stretch>
            <a:fillRect r="35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rot="5400000">
            <a:off x="3398126" y="3248393"/>
            <a:ext cx="6309360" cy="361213"/>
          </a:xfrm>
        </p:spPr>
        <p:txBody>
          <a:bodyPr>
            <a:normAutofit fontScale="90000"/>
          </a:bodyPr>
          <a:lstStyle/>
          <a:p>
            <a:pPr algn="ctr"/>
            <a:r>
              <a:rPr lang="it-IT" dirty="0" smtClean="0">
                <a:solidFill>
                  <a:srgbClr val="FF0000"/>
                </a:solidFill>
                <a:effectLst>
                  <a:outerShdw blurRad="38100" dist="38100" dir="2700000" algn="tl">
                    <a:srgbClr val="000000">
                      <a:alpha val="43137"/>
                    </a:srgbClr>
                  </a:outerShdw>
                </a:effectLst>
              </a:rPr>
              <a:t>Altri motti della “ nostra Casermetta”</a:t>
            </a:r>
            <a:endParaRPr lang="it-IT" dirty="0"/>
          </a:p>
        </p:txBody>
      </p:sp>
      <p:sp>
        <p:nvSpPr>
          <p:cNvPr id="4" name="Segnaposto testo 3"/>
          <p:cNvSpPr>
            <a:spLocks noGrp="1"/>
          </p:cNvSpPr>
          <p:nvPr>
            <p:ph type="body" sz="half" idx="2"/>
          </p:nvPr>
        </p:nvSpPr>
        <p:spPr>
          <a:xfrm>
            <a:off x="6765798" y="260648"/>
            <a:ext cx="1735292" cy="6597352"/>
          </a:xfrm>
        </p:spPr>
        <p:txBody>
          <a:bodyPr>
            <a:normAutofit lnSpcReduction="10000"/>
          </a:bodyPr>
          <a:lstStyle/>
          <a:p>
            <a:pPr algn="ctr"/>
            <a:r>
              <a:rPr lang="it-IT" sz="1800" b="1" i="1" dirty="0" smtClean="0"/>
              <a:t>Il nostro motto è quello della antica cavalleria. L’anima va gettata oltre l’ultimo ostacolo. </a:t>
            </a:r>
          </a:p>
          <a:p>
            <a:endParaRPr lang="it-IT" sz="1000" b="1" i="1" dirty="0" smtClean="0">
              <a:effectLst>
                <a:outerShdw blurRad="38100" dist="38100" dir="2700000" algn="tl">
                  <a:srgbClr val="000000">
                    <a:alpha val="43137"/>
                  </a:srgbClr>
                </a:outerShdw>
              </a:effectLst>
            </a:endParaRPr>
          </a:p>
          <a:p>
            <a:pPr algn="ctr"/>
            <a:r>
              <a:rPr lang="it-IT" sz="1600" dirty="0" smtClean="0"/>
              <a:t>Il  motto è qui nella “versione” del Ventennio e recupera quello della Cavalleria, che era completato dall’espressione: </a:t>
            </a:r>
            <a:r>
              <a:rPr lang="it-IT" sz="1600" b="1" i="1" dirty="0" smtClean="0">
                <a:solidFill>
                  <a:srgbClr val="FF0000"/>
                </a:solidFill>
              </a:rPr>
              <a:t>“… oltre l’ultimo ostacolo per la Patria e per il Re”</a:t>
            </a:r>
          </a:p>
          <a:p>
            <a:pPr algn="ctr"/>
            <a:r>
              <a:rPr lang="it-IT" sz="1600" b="1" i="1" dirty="0" smtClean="0">
                <a:effectLst>
                  <a:outerShdw blurRad="38100" dist="38100" dir="2700000" algn="tl">
                    <a:srgbClr val="000000">
                      <a:alpha val="43137"/>
                    </a:srgbClr>
                  </a:outerShdw>
                </a:effectLst>
              </a:rPr>
              <a:t> </a:t>
            </a:r>
          </a:p>
          <a:p>
            <a:pPr algn="r"/>
            <a:r>
              <a:rPr lang="it-IT" sz="1400" dirty="0" smtClean="0"/>
              <a:t>(oggi in una delle </a:t>
            </a:r>
            <a:r>
              <a:rPr lang="it-IT" sz="1400" dirty="0" smtClean="0">
                <a:solidFill>
                  <a:srgbClr val="FF0000"/>
                </a:solidFill>
              </a:rPr>
              <a:t>aule del primo piano</a:t>
            </a:r>
            <a:r>
              <a:rPr lang="it-IT" sz="1400" dirty="0" smtClean="0"/>
              <a:t>)</a:t>
            </a:r>
          </a:p>
        </p:txBody>
      </p:sp>
      <p:pic>
        <p:nvPicPr>
          <p:cNvPr id="7" name="Segnaposto immagine 6" descr="015.JPG"/>
          <p:cNvPicPr>
            <a:picLocks noGrp="1" noChangeAspect="1"/>
          </p:cNvPicPr>
          <p:nvPr>
            <p:ph type="pic" idx="1"/>
          </p:nvPr>
        </p:nvPicPr>
        <p:blipFill>
          <a:blip r:embed="rId3" cstate="print"/>
          <a:srcRect l="16250" t="19551" r="16250" b="21650"/>
          <a:stretch>
            <a:fillRect/>
          </a:stretch>
        </p:blipFill>
        <p:spPr>
          <a:xfrm>
            <a:off x="0" y="1340768"/>
            <a:ext cx="6172200" cy="4032448"/>
          </a:xfrm>
          <a:prstGeom prst="rect">
            <a:avLst/>
          </a:prstGeom>
          <a:ln>
            <a:noFill/>
          </a:ln>
          <a:effectLst>
            <a:softEdge rad="112500"/>
          </a:effectLst>
        </p:spPr>
      </p:pic>
    </p:spTree>
  </p:cSld>
  <p:clrMapOvr>
    <a:masterClrMapping/>
  </p:clrMapOvr>
  <p:transition spd="slow" advClick="0"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blip>
          <a:srcRect/>
          <a:stretch>
            <a:fillRect t="20000"/>
          </a:stretch>
        </a:blipFill>
        <a:effectLst/>
      </p:bgPr>
    </p:bg>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pPr algn="ctr"/>
            <a:r>
              <a:rPr lang="it-IT" dirty="0" smtClean="0">
                <a:solidFill>
                  <a:srgbClr val="FF0000"/>
                </a:solidFill>
                <a:effectLst>
                  <a:outerShdw blurRad="38100" dist="38100" dir="2700000" algn="tl">
                    <a:srgbClr val="000000">
                      <a:alpha val="43137"/>
                    </a:srgbClr>
                  </a:outerShdw>
                </a:effectLst>
              </a:rPr>
              <a:t>Altri motti della </a:t>
            </a:r>
            <a:br>
              <a:rPr lang="it-IT" dirty="0" smtClean="0">
                <a:solidFill>
                  <a:srgbClr val="FF0000"/>
                </a:solidFill>
                <a:effectLst>
                  <a:outerShdw blurRad="38100" dist="38100" dir="2700000" algn="tl">
                    <a:srgbClr val="000000">
                      <a:alpha val="43137"/>
                    </a:srgbClr>
                  </a:outerShdw>
                </a:effectLst>
              </a:rPr>
            </a:br>
            <a:r>
              <a:rPr lang="it-IT" dirty="0" smtClean="0">
                <a:solidFill>
                  <a:srgbClr val="FF0000"/>
                </a:solidFill>
                <a:effectLst>
                  <a:outerShdw blurRad="38100" dist="38100" dir="2700000" algn="tl">
                    <a:srgbClr val="000000">
                      <a:alpha val="43137"/>
                    </a:srgbClr>
                  </a:outerShdw>
                </a:effectLst>
              </a:rPr>
              <a:t>“ nostra Casermetta”</a:t>
            </a:r>
            <a:endParaRPr lang="it-IT" dirty="0"/>
          </a:p>
        </p:txBody>
      </p:sp>
      <p:pic>
        <p:nvPicPr>
          <p:cNvPr id="8" name="Segnaposto contenuto 7" descr="003.JPG"/>
          <p:cNvPicPr>
            <a:picLocks noGrp="1" noChangeAspect="1"/>
          </p:cNvPicPr>
          <p:nvPr>
            <p:ph sz="quarter" idx="1"/>
          </p:nvPr>
        </p:nvPicPr>
        <p:blipFill>
          <a:blip r:embed="rId3" cstate="print"/>
          <a:srcRect t="15104" b="14583"/>
          <a:stretch>
            <a:fillRect/>
          </a:stretch>
        </p:blipFill>
        <p:spPr>
          <a:xfrm>
            <a:off x="457200" y="2714620"/>
            <a:ext cx="3657600" cy="2214578"/>
          </a:xfrm>
          <a:prstGeom prst="rect">
            <a:avLst/>
          </a:prstGeom>
          <a:ln>
            <a:noFill/>
          </a:ln>
          <a:effectLst>
            <a:softEdge rad="112500"/>
          </a:effectLst>
        </p:spPr>
      </p:pic>
      <p:pic>
        <p:nvPicPr>
          <p:cNvPr id="9" name="Segnaposto contenuto 8" descr="001.JPG"/>
          <p:cNvPicPr>
            <a:picLocks noGrp="1" noChangeAspect="1"/>
          </p:cNvPicPr>
          <p:nvPr>
            <p:ph sz="quarter" idx="2"/>
          </p:nvPr>
        </p:nvPicPr>
        <p:blipFill>
          <a:blip r:embed="rId4" cstate="print"/>
          <a:srcRect t="33334" r="4296"/>
          <a:stretch>
            <a:fillRect/>
          </a:stretch>
        </p:blipFill>
        <p:spPr>
          <a:xfrm>
            <a:off x="4572000" y="2786058"/>
            <a:ext cx="3500462" cy="1971676"/>
          </a:xfrm>
          <a:prstGeom prst="rect">
            <a:avLst/>
          </a:prstGeom>
          <a:ln>
            <a:noFill/>
          </a:ln>
          <a:effectLst>
            <a:softEdge rad="112500"/>
          </a:effectLst>
        </p:spPr>
      </p:pic>
      <p:sp>
        <p:nvSpPr>
          <p:cNvPr id="7" name="Rettangolo 6"/>
          <p:cNvSpPr/>
          <p:nvPr/>
        </p:nvSpPr>
        <p:spPr>
          <a:xfrm>
            <a:off x="467544" y="5085184"/>
            <a:ext cx="3816424" cy="584775"/>
          </a:xfrm>
          <a:prstGeom prst="rect">
            <a:avLst/>
          </a:prstGeom>
        </p:spPr>
        <p:txBody>
          <a:bodyPr wrap="square">
            <a:spAutoFit/>
          </a:bodyPr>
          <a:lstStyle/>
          <a:p>
            <a:pPr lvl="0" algn="ctr"/>
            <a:r>
              <a:rPr lang="it-IT" sz="1600" dirty="0" smtClean="0"/>
              <a:t>Lo stemma del 13° Reggimento Cavalleggeri del </a:t>
            </a:r>
            <a:r>
              <a:rPr lang="it-IT" sz="1600" dirty="0" err="1" smtClean="0"/>
              <a:t>Monferrato…</a:t>
            </a:r>
            <a:r>
              <a:rPr lang="it-IT" sz="1600" dirty="0" smtClean="0"/>
              <a:t>. </a:t>
            </a:r>
            <a:endParaRPr lang="it-IT" sz="1600" dirty="0"/>
          </a:p>
        </p:txBody>
      </p:sp>
      <p:sp>
        <p:nvSpPr>
          <p:cNvPr id="10" name="CasellaDiTesto 9"/>
          <p:cNvSpPr txBox="1"/>
          <p:nvPr/>
        </p:nvSpPr>
        <p:spPr>
          <a:xfrm>
            <a:off x="4572000" y="5085184"/>
            <a:ext cx="3528392" cy="584775"/>
          </a:xfrm>
          <a:prstGeom prst="rect">
            <a:avLst/>
          </a:prstGeom>
          <a:noFill/>
        </p:spPr>
        <p:txBody>
          <a:bodyPr wrap="square" rtlCol="0">
            <a:spAutoFit/>
          </a:bodyPr>
          <a:lstStyle/>
          <a:p>
            <a:pPr algn="ctr"/>
            <a:r>
              <a:rPr lang="it-IT" sz="1600" dirty="0" smtClean="0"/>
              <a:t>… affiancato dallo stemma sabaudo </a:t>
            </a:r>
          </a:p>
        </p:txBody>
      </p:sp>
      <p:sp>
        <p:nvSpPr>
          <p:cNvPr id="11" name="CasellaDiTesto 10"/>
          <p:cNvSpPr txBox="1"/>
          <p:nvPr/>
        </p:nvSpPr>
        <p:spPr>
          <a:xfrm>
            <a:off x="2000232" y="6286520"/>
            <a:ext cx="4643470" cy="861774"/>
          </a:xfrm>
          <a:prstGeom prst="rect">
            <a:avLst/>
          </a:prstGeom>
          <a:noFill/>
        </p:spPr>
        <p:txBody>
          <a:bodyPr wrap="square" rtlCol="0">
            <a:spAutoFit/>
          </a:bodyPr>
          <a:lstStyle/>
          <a:p>
            <a:pPr algn="ctr"/>
            <a:r>
              <a:rPr lang="it-IT" dirty="0" smtClean="0">
                <a:solidFill>
                  <a:prstClr val="black"/>
                </a:solidFill>
              </a:rPr>
              <a:t>(entrambi nell’</a:t>
            </a:r>
            <a:r>
              <a:rPr lang="it-IT" dirty="0" smtClean="0">
                <a:solidFill>
                  <a:srgbClr val="FF0000"/>
                </a:solidFill>
              </a:rPr>
              <a:t>aula di Musica</a:t>
            </a:r>
            <a:r>
              <a:rPr lang="it-IT" dirty="0" smtClean="0">
                <a:solidFill>
                  <a:prstClr val="black"/>
                </a:solidFill>
              </a:rPr>
              <a:t>)</a:t>
            </a:r>
            <a:endParaRPr lang="it-IT" dirty="0" smtClean="0"/>
          </a:p>
          <a:p>
            <a:pPr algn="ctr"/>
            <a:endParaRPr lang="it-IT" sz="1400" dirty="0" smtClean="0"/>
          </a:p>
          <a:p>
            <a:pPr algn="ctr"/>
            <a:endParaRPr lang="it-IT" dirty="0"/>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0.70"/>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Effect transition="in" filter="fade">
                                      <p:cBhvr>
                                        <p:cTn id="9" dur="2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2000" fill="hold"/>
                                        <p:tgtEl>
                                          <p:spTgt spid="9"/>
                                        </p:tgtEl>
                                        <p:attrNameLst>
                                          <p:attrName>ppt_w</p:attrName>
                                        </p:attrNameLst>
                                      </p:cBhvr>
                                      <p:tavLst>
                                        <p:tav tm="0">
                                          <p:val>
                                            <p:strVal val="#ppt_w*0.70"/>
                                          </p:val>
                                        </p:tav>
                                        <p:tav tm="100000">
                                          <p:val>
                                            <p:strVal val="#ppt_w"/>
                                          </p:val>
                                        </p:tav>
                                      </p:tavLst>
                                    </p:anim>
                                    <p:anim calcmode="lin" valueType="num">
                                      <p:cBhvr>
                                        <p:cTn id="13" dur="2000" fill="hold"/>
                                        <p:tgtEl>
                                          <p:spTgt spid="9"/>
                                        </p:tgtEl>
                                        <p:attrNameLst>
                                          <p:attrName>ppt_h</p:attrName>
                                        </p:attrNameLst>
                                      </p:cBhvr>
                                      <p:tavLst>
                                        <p:tav tm="0">
                                          <p:val>
                                            <p:strVal val="#ppt_h"/>
                                          </p:val>
                                        </p:tav>
                                        <p:tav tm="100000">
                                          <p:val>
                                            <p:strVal val="#ppt_h"/>
                                          </p:val>
                                        </p:tav>
                                      </p:tavLst>
                                    </p:anim>
                                    <p:animEffect transition="in" filter="fade">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p:cNvSpPr>
            <a:spLocks noGrp="1"/>
          </p:cNvSpPr>
          <p:nvPr>
            <p:ph type="title"/>
          </p:nvPr>
        </p:nvSpPr>
        <p:spPr/>
        <p:txBody>
          <a:bodyPr/>
          <a:lstStyle/>
          <a:p>
            <a:pPr algn="ctr"/>
            <a:r>
              <a:rPr lang="it-IT" dirty="0" smtClean="0">
                <a:solidFill>
                  <a:srgbClr val="FF0000"/>
                </a:solidFill>
                <a:effectLst>
                  <a:outerShdw blurRad="38100" dist="38100" dir="2700000" algn="tl">
                    <a:srgbClr val="000000">
                      <a:alpha val="43137"/>
                    </a:srgbClr>
                  </a:outerShdw>
                </a:effectLst>
              </a:rPr>
              <a:t>La “casermetta </a:t>
            </a:r>
            <a:r>
              <a:rPr lang="it-IT" dirty="0" err="1" smtClean="0">
                <a:solidFill>
                  <a:srgbClr val="FF0000"/>
                </a:solidFill>
                <a:effectLst>
                  <a:outerShdw blurRad="38100" dist="38100" dir="2700000" algn="tl">
                    <a:srgbClr val="000000">
                      <a:alpha val="43137"/>
                    </a:srgbClr>
                  </a:outerShdw>
                </a:effectLst>
              </a:rPr>
              <a:t>Montebello</a:t>
            </a:r>
            <a:r>
              <a:rPr lang="it-IT" dirty="0" smtClean="0">
                <a:solidFill>
                  <a:srgbClr val="FF0000"/>
                </a:solidFill>
                <a:effectLst>
                  <a:outerShdw blurRad="38100" dist="38100" dir="2700000" algn="tl">
                    <a:srgbClr val="000000">
                      <a:alpha val="43137"/>
                    </a:srgbClr>
                  </a:outerShdw>
                </a:effectLst>
              </a:rPr>
              <a:t>”</a:t>
            </a:r>
            <a:endParaRPr lang="it-IT" dirty="0">
              <a:solidFill>
                <a:srgbClr val="FF0000"/>
              </a:solidFill>
              <a:effectLst>
                <a:outerShdw blurRad="38100" dist="38100" dir="2700000" algn="tl">
                  <a:srgbClr val="000000">
                    <a:alpha val="43137"/>
                  </a:srgbClr>
                </a:outerShdw>
              </a:effectLst>
            </a:endParaRPr>
          </a:p>
        </p:txBody>
      </p:sp>
      <p:pic>
        <p:nvPicPr>
          <p:cNvPr id="12" name="Segnaposto immagine 11" descr="011.JPG"/>
          <p:cNvPicPr>
            <a:picLocks noGrp="1" noChangeAspect="1"/>
          </p:cNvPicPr>
          <p:nvPr>
            <p:ph type="pic" idx="1"/>
          </p:nvPr>
        </p:nvPicPr>
        <p:blipFill>
          <a:blip r:embed="rId2" cstate="print"/>
          <a:srcRect l="16250" r="16250"/>
          <a:stretch>
            <a:fillRect/>
          </a:stretch>
        </p:blipFill>
        <p:spPr>
          <a:prstGeom prst="rect">
            <a:avLst/>
          </a:prstGeom>
          <a:ln>
            <a:noFill/>
          </a:ln>
          <a:effectLst>
            <a:softEdge rad="112500"/>
          </a:effectLst>
        </p:spPr>
      </p:pic>
      <p:sp>
        <p:nvSpPr>
          <p:cNvPr id="11" name="Segnaposto testo 10"/>
          <p:cNvSpPr>
            <a:spLocks noGrp="1"/>
          </p:cNvSpPr>
          <p:nvPr>
            <p:ph type="body" sz="half" idx="2"/>
          </p:nvPr>
        </p:nvSpPr>
        <p:spPr>
          <a:xfrm>
            <a:off x="6732240" y="0"/>
            <a:ext cx="1800200" cy="6858000"/>
          </a:xfrm>
        </p:spPr>
        <p:txBody>
          <a:bodyPr>
            <a:noAutofit/>
          </a:bodyPr>
          <a:lstStyle/>
          <a:p>
            <a:pPr algn="ctr"/>
            <a:endParaRPr lang="it-IT" dirty="0" smtClean="0"/>
          </a:p>
          <a:p>
            <a:pPr algn="ctr"/>
            <a:r>
              <a:rPr lang="it-IT" dirty="0" smtClean="0"/>
              <a:t>Le nostre aule, i nostri corridoi hanno infatti ospitato i locali della </a:t>
            </a:r>
            <a:r>
              <a:rPr lang="it-IT" b="1" dirty="0" smtClean="0">
                <a:solidFill>
                  <a:srgbClr val="FF0000"/>
                </a:solidFill>
              </a:rPr>
              <a:t>“Casermetta </a:t>
            </a:r>
            <a:r>
              <a:rPr lang="it-IT" b="1" dirty="0" err="1" smtClean="0">
                <a:solidFill>
                  <a:srgbClr val="FF0000"/>
                </a:solidFill>
              </a:rPr>
              <a:t>Montebello</a:t>
            </a:r>
            <a:r>
              <a:rPr lang="it-IT" b="1" dirty="0" smtClean="0">
                <a:solidFill>
                  <a:srgbClr val="FF0000"/>
                </a:solidFill>
              </a:rPr>
              <a:t>”</a:t>
            </a:r>
            <a:r>
              <a:rPr lang="it-IT" dirty="0" smtClean="0"/>
              <a:t>,</a:t>
            </a:r>
            <a:r>
              <a:rPr lang="it-IT" b="1" dirty="0" smtClean="0"/>
              <a:t> </a:t>
            </a:r>
            <a:r>
              <a:rPr lang="it-IT" dirty="0" smtClean="0"/>
              <a:t>fino alla fine della Seconda Guerra Mondiale sede del</a:t>
            </a:r>
            <a:br>
              <a:rPr lang="it-IT" dirty="0" smtClean="0"/>
            </a:br>
            <a:r>
              <a:rPr lang="it-IT" b="1" dirty="0" smtClean="0">
                <a:solidFill>
                  <a:srgbClr val="FF0000"/>
                </a:solidFill>
              </a:rPr>
              <a:t>13º Reggimento Cavalleggeri Monferrato</a:t>
            </a:r>
            <a:r>
              <a:rPr lang="it-IT" b="1" dirty="0" smtClean="0"/>
              <a:t>.</a:t>
            </a:r>
          </a:p>
          <a:p>
            <a:pPr algn="ctr"/>
            <a:r>
              <a:rPr lang="it-IT" dirty="0" smtClean="0"/>
              <a:t>La</a:t>
            </a:r>
            <a:r>
              <a:rPr lang="it-IT" b="1" dirty="0" smtClean="0"/>
              <a:t> </a:t>
            </a:r>
            <a:r>
              <a:rPr lang="it-IT" b="1" dirty="0" smtClean="0">
                <a:solidFill>
                  <a:srgbClr val="FF0000"/>
                </a:solidFill>
              </a:rPr>
              <a:t>“Casermetta”</a:t>
            </a:r>
            <a:r>
              <a:rPr lang="it-IT" dirty="0" smtClean="0">
                <a:solidFill>
                  <a:srgbClr val="FF0000"/>
                </a:solidFill>
                <a:effectLst>
                  <a:outerShdw blurRad="38100" dist="38100" dir="2700000" algn="tl">
                    <a:srgbClr val="000000">
                      <a:alpha val="43137"/>
                    </a:srgbClr>
                  </a:outerShdw>
                </a:effectLst>
              </a:rPr>
              <a:t> </a:t>
            </a:r>
            <a:r>
              <a:rPr lang="it-IT" dirty="0" smtClean="0"/>
              <a:t>è un vero e proprio “ampliamento” della Caserma Vittorio Emanuele</a:t>
            </a:r>
            <a:r>
              <a:rPr lang="it-IT" dirty="0" smtClean="0">
                <a:effectLst>
                  <a:outerShdw blurRad="38100" dist="38100" dir="2700000" algn="tl">
                    <a:srgbClr val="000000">
                      <a:alpha val="43137"/>
                    </a:srgbClr>
                  </a:outerShdw>
                </a:effectLst>
              </a:rPr>
              <a:t> </a:t>
            </a:r>
            <a:r>
              <a:rPr lang="it-IT" dirty="0" smtClean="0"/>
              <a:t>II, edificio storico di grande importanza, costruito in pieno Risorgimento (tra il 1857 e il 1864) e oggi sede della Biblioteca Comunale, nonché di altri importanti uffici della città di Voghera. </a:t>
            </a:r>
          </a:p>
          <a:p>
            <a:pPr algn="ctr"/>
            <a:endParaRPr lang="it-IT" sz="1000" dirty="0" smtClean="0"/>
          </a:p>
          <a:p>
            <a:pPr algn="r"/>
            <a:r>
              <a:rPr lang="it-IT" sz="1000" dirty="0" smtClean="0"/>
              <a:t>(Qui a lato vediamo rappresentata una delle più diffuse iconografie dello</a:t>
            </a:r>
            <a:r>
              <a:rPr lang="it-IT" sz="1000" dirty="0" smtClean="0">
                <a:solidFill>
                  <a:srgbClr val="FF0000"/>
                </a:solidFill>
              </a:rPr>
              <a:t> </a:t>
            </a:r>
            <a:r>
              <a:rPr lang="it-IT" sz="1000" b="1" dirty="0" smtClean="0">
                <a:solidFill>
                  <a:srgbClr val="FF0000"/>
                </a:solidFill>
              </a:rPr>
              <a:t>stemma sabaudo</a:t>
            </a:r>
            <a:r>
              <a:rPr lang="it-IT" sz="1000" dirty="0" smtClean="0"/>
              <a:t>, oggi  nel nostro </a:t>
            </a:r>
            <a:r>
              <a:rPr lang="it-IT" sz="1000" dirty="0" smtClean="0">
                <a:solidFill>
                  <a:srgbClr val="FF0000"/>
                </a:solidFill>
              </a:rPr>
              <a:t>Laboratorio di Arte e Immagine</a:t>
            </a:r>
            <a:r>
              <a:rPr lang="it-IT" sz="1000" dirty="0" smtClean="0"/>
              <a:t>)</a:t>
            </a:r>
          </a:p>
        </p:txBody>
      </p:sp>
    </p:spTree>
  </p:cSld>
  <p:clrMapOvr>
    <a:masterClrMapping/>
  </p:clrMapOvr>
  <p:transition spd="slow"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0.70"/>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323528" y="1052736"/>
            <a:ext cx="8208912" cy="5047536"/>
          </a:xfrm>
          <a:prstGeom prst="rect">
            <a:avLst/>
          </a:prstGeom>
        </p:spPr>
        <p:txBody>
          <a:bodyPr wrap="square">
            <a:spAutoFit/>
          </a:bodyPr>
          <a:lstStyle/>
          <a:p>
            <a:pPr algn="ctr"/>
            <a:r>
              <a:rPr lang="it-IT" sz="3200" i="1" dirty="0" smtClean="0">
                <a:solidFill>
                  <a:srgbClr val="FF0000"/>
                </a:solidFill>
                <a:effectLst>
                  <a:outerShdw blurRad="38100" dist="38100" dir="2700000" algn="tl">
                    <a:srgbClr val="000000">
                      <a:alpha val="43137"/>
                    </a:srgbClr>
                  </a:outerShdw>
                </a:effectLst>
              </a:rPr>
              <a:t>Non sapere che cosa sia accaduto nei tempi passati, sarebbe come restare per sempre un bambino. </a:t>
            </a:r>
          </a:p>
          <a:p>
            <a:pPr algn="ctr"/>
            <a:r>
              <a:rPr lang="it-IT" sz="3200" i="1" dirty="0" smtClean="0">
                <a:solidFill>
                  <a:srgbClr val="FF0000"/>
                </a:solidFill>
                <a:effectLst>
                  <a:outerShdw blurRad="38100" dist="38100" dir="2700000" algn="tl">
                    <a:srgbClr val="000000">
                      <a:alpha val="43137"/>
                    </a:srgbClr>
                  </a:outerShdw>
                </a:effectLst>
              </a:rPr>
              <a:t>Se non si fa uso delle opere delle età passata, il mondo rimarrà sempre nell’infanzia della conoscenza.</a:t>
            </a:r>
          </a:p>
          <a:p>
            <a:pPr algn="r"/>
            <a:r>
              <a:rPr lang="it-IT" dirty="0" smtClean="0"/>
              <a:t/>
            </a:r>
            <a:br>
              <a:rPr lang="it-IT" dirty="0" smtClean="0"/>
            </a:br>
            <a:r>
              <a:rPr lang="it-IT" sz="2200" dirty="0" smtClean="0">
                <a:solidFill>
                  <a:schemeClr val="accent1"/>
                </a:solidFill>
                <a:effectLst>
                  <a:outerShdw blurRad="38100" dist="38100" dir="2700000" algn="tl">
                    <a:srgbClr val="000000">
                      <a:alpha val="43137"/>
                    </a:srgbClr>
                  </a:outerShdw>
                </a:effectLst>
              </a:rPr>
              <a:t>(Cicerone)</a:t>
            </a:r>
          </a:p>
          <a:p>
            <a:pPr algn="just"/>
            <a:endParaRPr lang="it-IT" dirty="0" smtClean="0"/>
          </a:p>
          <a:p>
            <a:pPr algn="ctr"/>
            <a:r>
              <a:rPr lang="it-IT" sz="2400" dirty="0" smtClean="0"/>
              <a:t>Per questo motivo, dopo aver illustrato la </a:t>
            </a:r>
            <a:r>
              <a:rPr lang="it-IT" sz="2400" dirty="0" smtClean="0">
                <a:solidFill>
                  <a:srgbClr val="FF0000"/>
                </a:solidFill>
                <a:effectLst>
                  <a:outerShdw blurRad="38100" dist="38100" dir="2700000" algn="tl">
                    <a:srgbClr val="000000">
                      <a:alpha val="43137"/>
                    </a:srgbClr>
                  </a:outerShdw>
                </a:effectLst>
              </a:rPr>
              <a:t>storia della nostra scuola</a:t>
            </a:r>
            <a:r>
              <a:rPr lang="it-IT" sz="2400" dirty="0" smtClean="0"/>
              <a:t>, vogliamo spiegare come studiamo la </a:t>
            </a:r>
            <a:r>
              <a:rPr lang="it-IT" sz="2400" dirty="0" smtClean="0">
                <a:solidFill>
                  <a:srgbClr val="FF0000"/>
                </a:solidFill>
                <a:effectLst>
                  <a:outerShdw blurRad="38100" dist="38100" dir="2700000" algn="tl">
                    <a:srgbClr val="000000">
                      <a:alpha val="43137"/>
                    </a:srgbClr>
                  </a:outerShdw>
                </a:effectLst>
              </a:rPr>
              <a:t>Storia</a:t>
            </a:r>
            <a:r>
              <a:rPr lang="it-IT" sz="2400" dirty="0" smtClean="0"/>
              <a:t>. </a:t>
            </a:r>
            <a:endParaRPr lang="it-IT" sz="2400" dirty="0"/>
          </a:p>
        </p:txBody>
      </p:sp>
      <p:pic>
        <p:nvPicPr>
          <p:cNvPr id="3" name="morricone federica.mp3">
            <a:hlinkClick r:id="" action="ppaction://media"/>
          </p:cNvPr>
          <p:cNvPicPr>
            <a:picLocks noRot="1" noChangeAspect="1"/>
          </p:cNvPicPr>
          <p:nvPr>
            <a:audioFile r:link="rId1"/>
          </p:nvPr>
        </p:nvPicPr>
        <p:blipFill>
          <a:blip r:embed="rId4" cstate="print"/>
          <a:stretch>
            <a:fillRect/>
          </a:stretch>
        </p:blipFill>
        <p:spPr>
          <a:xfrm>
            <a:off x="4419600" y="3276600"/>
            <a:ext cx="304800" cy="304800"/>
          </a:xfrm>
          <a:prstGeom prst="rect">
            <a:avLst/>
          </a:prstGeom>
        </p:spPr>
      </p:pic>
    </p:spTree>
  </p:cSld>
  <p:clrMapOvr>
    <a:masterClrMapping/>
  </p:clrMapOvr>
  <p:transition spd="slow" advClick="0" advTm="1500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title"/>
          </p:nvPr>
        </p:nvSpPr>
        <p:spPr/>
        <p:txBody>
          <a:bodyPr>
            <a:normAutofit/>
          </a:bodyPr>
          <a:lstStyle/>
          <a:p>
            <a:pPr algn="ctr"/>
            <a:r>
              <a:rPr lang="it-IT" sz="3600" dirty="0" smtClean="0">
                <a:solidFill>
                  <a:srgbClr val="FF0000"/>
                </a:solidFill>
                <a:effectLst>
                  <a:outerShdw blurRad="38100" dist="38100" dir="2700000" algn="tl">
                    <a:srgbClr val="000000">
                      <a:alpha val="43137"/>
                    </a:srgbClr>
                  </a:outerShdw>
                </a:effectLst>
              </a:rPr>
              <a:t>… COME STUDIAMO STORIA?</a:t>
            </a:r>
            <a:endParaRPr lang="it-IT" sz="3600" dirty="0">
              <a:solidFill>
                <a:srgbClr val="FF0000"/>
              </a:solidFill>
              <a:effectLst>
                <a:outerShdw blurRad="38100" dist="38100" dir="2700000" algn="tl">
                  <a:srgbClr val="000000">
                    <a:alpha val="43137"/>
                  </a:srgbClr>
                </a:outerShdw>
              </a:effectLst>
            </a:endParaRPr>
          </a:p>
        </p:txBody>
      </p:sp>
      <p:sp>
        <p:nvSpPr>
          <p:cNvPr id="9" name="Segnaposto contenuto 8"/>
          <p:cNvSpPr>
            <a:spLocks noGrp="1"/>
          </p:cNvSpPr>
          <p:nvPr>
            <p:ph sz="quarter" idx="1"/>
          </p:nvPr>
        </p:nvSpPr>
        <p:spPr/>
        <p:txBody>
          <a:bodyPr>
            <a:normAutofit/>
          </a:bodyPr>
          <a:lstStyle/>
          <a:p>
            <a:pPr algn="ctr">
              <a:buNone/>
            </a:pPr>
            <a:r>
              <a:rPr lang="it-IT" dirty="0" smtClean="0"/>
              <a:t>Abbiamo visto che quotidianamente </a:t>
            </a:r>
            <a:r>
              <a:rPr lang="it-IT" dirty="0" smtClean="0">
                <a:solidFill>
                  <a:srgbClr val="FF0000"/>
                </a:solidFill>
              </a:rPr>
              <a:t>“incontriamo” la Storia </a:t>
            </a:r>
            <a:r>
              <a:rPr lang="it-IT" dirty="0" smtClean="0"/>
              <a:t>nelle aule della nostra scuola. </a:t>
            </a:r>
          </a:p>
          <a:p>
            <a:pPr algn="ctr">
              <a:buNone/>
            </a:pPr>
            <a:r>
              <a:rPr lang="it-IT" dirty="0" smtClean="0"/>
              <a:t>Per questo ci siamo appassionati allo studio di una disciplina solo all’apparenza “noiosa” e “faticosa”. </a:t>
            </a:r>
          </a:p>
          <a:p>
            <a:pPr>
              <a:buNone/>
            </a:pPr>
            <a:endParaRPr lang="it-IT" sz="2000" dirty="0" smtClean="0"/>
          </a:p>
          <a:p>
            <a:pPr algn="ctr">
              <a:buNone/>
            </a:pPr>
            <a:r>
              <a:rPr lang="it-IT" dirty="0" smtClean="0"/>
              <a:t>Affiancati dai nostri insegnanti, coltiviamo </a:t>
            </a:r>
            <a:r>
              <a:rPr lang="it-IT" dirty="0" smtClean="0">
                <a:solidFill>
                  <a:srgbClr val="FF0000"/>
                </a:solidFill>
              </a:rPr>
              <a:t>progetti storici</a:t>
            </a:r>
            <a:r>
              <a:rPr lang="it-IT" dirty="0" smtClean="0"/>
              <a:t> che ci insegnano a usare </a:t>
            </a:r>
            <a:r>
              <a:rPr lang="it-IT" dirty="0" smtClean="0">
                <a:solidFill>
                  <a:srgbClr val="FF0000"/>
                </a:solidFill>
              </a:rPr>
              <a:t>documenti, testimonianze, immagini e fonti di ogni genere</a:t>
            </a:r>
            <a:r>
              <a:rPr lang="it-IT" dirty="0" smtClean="0"/>
              <a:t>. </a:t>
            </a:r>
          </a:p>
          <a:p>
            <a:pPr>
              <a:buNone/>
            </a:pPr>
            <a:endParaRPr lang="it-IT" sz="2000" dirty="0" smtClean="0"/>
          </a:p>
          <a:p>
            <a:pPr algn="ctr">
              <a:buNone/>
            </a:pPr>
            <a:r>
              <a:rPr lang="it-IT" dirty="0" smtClean="0"/>
              <a:t>Negli ultimi anni scolastici, in particolare, la nostra attenzione si è soffermata </a:t>
            </a:r>
            <a:r>
              <a:rPr lang="it-IT" dirty="0" err="1" smtClean="0"/>
              <a:t>su…</a:t>
            </a:r>
            <a:endParaRPr lang="it-IT" dirty="0"/>
          </a:p>
        </p:txBody>
      </p:sp>
    </p:spTree>
  </p:cSld>
  <p:clrMapOvr>
    <a:masterClrMapping/>
  </p:clrMapOvr>
  <p:transition spd="slow" advClick="0" advTm="1500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6707088" cy="706090"/>
          </a:xfrm>
        </p:spPr>
        <p:txBody>
          <a:bodyPr>
            <a:noAutofit/>
          </a:bodyPr>
          <a:lstStyle/>
          <a:p>
            <a:r>
              <a:rPr lang="it-IT" sz="2500" b="0" dirty="0" smtClean="0">
                <a:solidFill>
                  <a:srgbClr val="FF0000"/>
                </a:solidFill>
                <a:effectLst>
                  <a:outerShdw blurRad="38100" dist="38100" dir="2700000" algn="tl">
                    <a:srgbClr val="000000">
                      <a:alpha val="43137"/>
                    </a:srgbClr>
                  </a:outerShdw>
                </a:effectLst>
              </a:rPr>
              <a:t>… COME STUDIAMO STORIA?</a:t>
            </a:r>
            <a:endParaRPr lang="it-IT" sz="2500" b="0" dirty="0">
              <a:solidFill>
                <a:srgbClr val="FF0000"/>
              </a:solidFill>
              <a:effectLst>
                <a:outerShdw blurRad="38100" dist="38100" dir="2700000" algn="tl">
                  <a:srgbClr val="000000">
                    <a:alpha val="43137"/>
                  </a:srgbClr>
                </a:outerShdw>
              </a:effectLst>
            </a:endParaRPr>
          </a:p>
        </p:txBody>
      </p:sp>
      <p:pic>
        <p:nvPicPr>
          <p:cNvPr id="11" name="Segnaposto immagine 10" descr="033.JPG"/>
          <p:cNvPicPr>
            <a:picLocks noGrp="1" noChangeAspect="1"/>
          </p:cNvPicPr>
          <p:nvPr>
            <p:ph sz="quarter" idx="1"/>
          </p:nvPr>
        </p:nvPicPr>
        <p:blipFill>
          <a:blip r:embed="rId2" cstate="print"/>
          <a:srcRect r="17999"/>
          <a:stretch>
            <a:fillRect/>
          </a:stretch>
        </p:blipFill>
        <p:spPr>
          <a:xfrm>
            <a:off x="323528" y="1700808"/>
            <a:ext cx="5328592" cy="4873625"/>
          </a:xfrm>
          <a:prstGeom prst="rect">
            <a:avLst/>
          </a:prstGeom>
          <a:ln>
            <a:noFill/>
          </a:ln>
          <a:effectLst>
            <a:softEdge rad="112500"/>
          </a:effectLst>
        </p:spPr>
      </p:pic>
      <p:sp>
        <p:nvSpPr>
          <p:cNvPr id="3" name="Segnaposto contenuto 2"/>
          <p:cNvSpPr>
            <a:spLocks noGrp="1"/>
          </p:cNvSpPr>
          <p:nvPr>
            <p:ph type="body" sz="half" idx="4294967295"/>
          </p:nvPr>
        </p:nvSpPr>
        <p:spPr>
          <a:xfrm>
            <a:off x="5652121" y="260649"/>
            <a:ext cx="3096343" cy="6408440"/>
          </a:xfrm>
        </p:spPr>
        <p:txBody>
          <a:bodyPr>
            <a:noAutofit/>
          </a:bodyPr>
          <a:lstStyle/>
          <a:p>
            <a:pPr algn="ctr">
              <a:buNone/>
            </a:pPr>
            <a:r>
              <a:rPr lang="it-IT" sz="1700" dirty="0" smtClean="0">
                <a:solidFill>
                  <a:srgbClr val="FF0000"/>
                </a:solidFill>
              </a:rPr>
              <a:t>“</a:t>
            </a:r>
            <a:r>
              <a:rPr lang="it-IT" sz="1700" cap="all" dirty="0" smtClean="0">
                <a:solidFill>
                  <a:srgbClr val="FF0000"/>
                </a:solidFill>
              </a:rPr>
              <a:t>Progetto </a:t>
            </a:r>
            <a:r>
              <a:rPr lang="it-IT" sz="1700" dirty="0" smtClean="0">
                <a:solidFill>
                  <a:srgbClr val="FF0000"/>
                </a:solidFill>
              </a:rPr>
              <a:t>della</a:t>
            </a:r>
            <a:r>
              <a:rPr lang="it-IT" sz="1700" cap="all" dirty="0" smtClean="0">
                <a:solidFill>
                  <a:srgbClr val="FF0000"/>
                </a:solidFill>
              </a:rPr>
              <a:t> Pace</a:t>
            </a:r>
            <a:r>
              <a:rPr lang="it-IT" sz="1700" dirty="0" smtClean="0">
                <a:solidFill>
                  <a:srgbClr val="FF0000"/>
                </a:solidFill>
              </a:rPr>
              <a:t>”:</a:t>
            </a:r>
          </a:p>
          <a:p>
            <a:pPr algn="ctr">
              <a:buNone/>
            </a:pPr>
            <a:r>
              <a:rPr lang="it-IT" sz="1700" dirty="0" smtClean="0"/>
              <a:t>Si tratta di un progetto che coinvolge più discipline, in particolare </a:t>
            </a:r>
            <a:r>
              <a:rPr lang="it-IT" sz="1700" dirty="0" smtClean="0">
                <a:solidFill>
                  <a:srgbClr val="FF0000"/>
                </a:solidFill>
              </a:rPr>
              <a:t>Arte e Immagine</a:t>
            </a:r>
            <a:r>
              <a:rPr lang="it-IT" sz="1700" dirty="0" smtClean="0"/>
              <a:t> (con la realizzazione dei </a:t>
            </a:r>
            <a:r>
              <a:rPr lang="it-IT" sz="1700" dirty="0" smtClean="0">
                <a:solidFill>
                  <a:srgbClr val="FF0000"/>
                </a:solidFill>
              </a:rPr>
              <a:t>POSTER DELLA PACE</a:t>
            </a:r>
            <a:r>
              <a:rPr lang="it-IT" sz="1700" dirty="0" smtClean="0"/>
              <a:t>). </a:t>
            </a:r>
          </a:p>
          <a:p>
            <a:pPr algn="ctr">
              <a:buNone/>
            </a:pPr>
            <a:r>
              <a:rPr lang="it-IT" sz="1700" dirty="0" smtClean="0"/>
              <a:t>Ma come possiamo capire e rappresentare la pace, se prima non abbiamo approfondito gli scontri, le guerre, i conflitti e le battaglie? </a:t>
            </a:r>
          </a:p>
          <a:p>
            <a:pPr algn="ctr">
              <a:buNone/>
            </a:pPr>
            <a:r>
              <a:rPr lang="it-IT" sz="1700" dirty="0" smtClean="0"/>
              <a:t>E se prima non abbiamo conosciuto i personaggi che hanno promosso e difeso la pace nel mondo anche a costo delle loro stesse vite?</a:t>
            </a:r>
          </a:p>
          <a:p>
            <a:pPr algn="ctr">
              <a:buNone/>
            </a:pPr>
            <a:r>
              <a:rPr lang="it-IT" sz="1700" dirty="0" smtClean="0"/>
              <a:t> </a:t>
            </a:r>
            <a:r>
              <a:rPr lang="it-IT" sz="1700" b="1" dirty="0" smtClean="0">
                <a:solidFill>
                  <a:srgbClr val="FF0000"/>
                </a:solidFill>
              </a:rPr>
              <a:t>… da Gandhi, a Martin Luther King a Rosa </a:t>
            </a:r>
            <a:r>
              <a:rPr lang="it-IT" sz="1700" b="1" dirty="0" err="1" smtClean="0">
                <a:solidFill>
                  <a:srgbClr val="FF0000"/>
                </a:solidFill>
              </a:rPr>
              <a:t>Parks</a:t>
            </a:r>
            <a:r>
              <a:rPr lang="it-IT" sz="1700" b="1" dirty="0" smtClean="0">
                <a:solidFill>
                  <a:srgbClr val="FF0000"/>
                </a:solidFill>
              </a:rPr>
              <a:t>.</a:t>
            </a:r>
            <a:endParaRPr lang="it-IT" sz="1700" b="1" dirty="0"/>
          </a:p>
        </p:txBody>
      </p:sp>
      <p:pic>
        <p:nvPicPr>
          <p:cNvPr id="5" name="Immagine 4" descr="Mahatma-Gandhi.jpg"/>
          <p:cNvPicPr>
            <a:picLocks noChangeAspect="1"/>
          </p:cNvPicPr>
          <p:nvPr/>
        </p:nvPicPr>
        <p:blipFill>
          <a:blip r:embed="rId3" cstate="print"/>
          <a:stretch>
            <a:fillRect/>
          </a:stretch>
        </p:blipFill>
        <p:spPr>
          <a:xfrm>
            <a:off x="3995936" y="1340768"/>
            <a:ext cx="1757803" cy="2290064"/>
          </a:xfrm>
          <a:prstGeom prst="rect">
            <a:avLst/>
          </a:prstGeom>
          <a:effectLst>
            <a:softEdge rad="127000"/>
          </a:effectLst>
        </p:spPr>
      </p:pic>
      <p:pic>
        <p:nvPicPr>
          <p:cNvPr id="6" name="Immagine 5" descr="Martin-Luther-King.jpg"/>
          <p:cNvPicPr>
            <a:picLocks noChangeAspect="1"/>
          </p:cNvPicPr>
          <p:nvPr/>
        </p:nvPicPr>
        <p:blipFill>
          <a:blip r:embed="rId4" cstate="print"/>
          <a:stretch>
            <a:fillRect/>
          </a:stretch>
        </p:blipFill>
        <p:spPr>
          <a:xfrm>
            <a:off x="1" y="5215634"/>
            <a:ext cx="2627784" cy="1642365"/>
          </a:xfrm>
          <a:prstGeom prst="rect">
            <a:avLst/>
          </a:prstGeom>
          <a:effectLst>
            <a:softEdge rad="63500"/>
          </a:effectLst>
        </p:spPr>
      </p:pic>
      <p:pic>
        <p:nvPicPr>
          <p:cNvPr id="7" name="Immagine 6" descr="Rosaparks.jpg"/>
          <p:cNvPicPr>
            <a:picLocks noChangeAspect="1"/>
          </p:cNvPicPr>
          <p:nvPr/>
        </p:nvPicPr>
        <p:blipFill>
          <a:blip r:embed="rId5" cstate="print"/>
          <a:stretch>
            <a:fillRect/>
          </a:stretch>
        </p:blipFill>
        <p:spPr>
          <a:xfrm>
            <a:off x="3995936" y="4437112"/>
            <a:ext cx="1700674" cy="2420888"/>
          </a:xfrm>
          <a:prstGeom prst="rect">
            <a:avLst/>
          </a:prstGeom>
          <a:effectLst>
            <a:softEdge rad="127000"/>
          </a:effectLst>
        </p:spPr>
      </p:pic>
    </p:spTree>
  </p:cSld>
  <p:clrMapOvr>
    <a:masterClrMapping/>
  </p:clrMapOvr>
  <p:transition spd="slow" advClick="0"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par>
                          <p:cTn id="10" fill="hold">
                            <p:stCondLst>
                              <p:cond delay="2000"/>
                            </p:stCondLst>
                            <p:childTnLst>
                              <p:par>
                                <p:cTn id="11" presetID="55"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2000" fill="hold"/>
                                        <p:tgtEl>
                                          <p:spTgt spid="6"/>
                                        </p:tgtEl>
                                        <p:attrNameLst>
                                          <p:attrName>ppt_w</p:attrName>
                                        </p:attrNameLst>
                                      </p:cBhvr>
                                      <p:tavLst>
                                        <p:tav tm="0">
                                          <p:val>
                                            <p:strVal val="#ppt_w*0.70"/>
                                          </p:val>
                                        </p:tav>
                                        <p:tav tm="100000">
                                          <p:val>
                                            <p:strVal val="#ppt_w"/>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animEffect transition="in" filter="fade">
                                      <p:cBhvr>
                                        <p:cTn id="15" dur="2000"/>
                                        <p:tgtEl>
                                          <p:spTgt spid="6"/>
                                        </p:tgtEl>
                                      </p:cBhvr>
                                    </p:animEffect>
                                  </p:childTnLst>
                                </p:cTn>
                              </p:par>
                            </p:childTnLst>
                          </p:cTn>
                        </p:par>
                        <p:par>
                          <p:cTn id="16" fill="hold">
                            <p:stCondLst>
                              <p:cond delay="4000"/>
                            </p:stCondLst>
                            <p:childTnLst>
                              <p:par>
                                <p:cTn id="17" presetID="55"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2000" fill="hold"/>
                                        <p:tgtEl>
                                          <p:spTgt spid="7"/>
                                        </p:tgtEl>
                                        <p:attrNameLst>
                                          <p:attrName>ppt_w</p:attrName>
                                        </p:attrNameLst>
                                      </p:cBhvr>
                                      <p:tavLst>
                                        <p:tav tm="0">
                                          <p:val>
                                            <p:strVal val="#ppt_w*0.70"/>
                                          </p:val>
                                        </p:tav>
                                        <p:tav tm="100000">
                                          <p:val>
                                            <p:strVal val="#ppt_w"/>
                                          </p:val>
                                        </p:tav>
                                      </p:tavLst>
                                    </p:anim>
                                    <p:anim calcmode="lin" valueType="num">
                                      <p:cBhvr>
                                        <p:cTn id="20" dur="2000" fill="hold"/>
                                        <p:tgtEl>
                                          <p:spTgt spid="7"/>
                                        </p:tgtEl>
                                        <p:attrNameLst>
                                          <p:attrName>ppt_h</p:attrName>
                                        </p:attrNameLst>
                                      </p:cBhvr>
                                      <p:tavLst>
                                        <p:tav tm="0">
                                          <p:val>
                                            <p:strVal val="#ppt_h"/>
                                          </p:val>
                                        </p:tav>
                                        <p:tav tm="100000">
                                          <p:val>
                                            <p:strVal val="#ppt_h"/>
                                          </p:val>
                                        </p:tav>
                                      </p:tavLst>
                                    </p:anim>
                                    <p:animEffect transition="in" filter="fade">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3200" dirty="0" smtClean="0">
                <a:solidFill>
                  <a:srgbClr val="FF0000"/>
                </a:solidFill>
                <a:effectLst>
                  <a:outerShdw blurRad="38100" dist="38100" dir="2700000" algn="tl">
                    <a:srgbClr val="000000">
                      <a:alpha val="43137"/>
                    </a:srgbClr>
                  </a:outerShdw>
                </a:effectLst>
              </a:rPr>
              <a:t>… COME STUDIAMO STORIA?</a:t>
            </a:r>
            <a:endParaRPr lang="it-IT" dirty="0"/>
          </a:p>
        </p:txBody>
      </p:sp>
      <p:sp>
        <p:nvSpPr>
          <p:cNvPr id="3" name="Segnaposto contenuto 2"/>
          <p:cNvSpPr>
            <a:spLocks noGrp="1"/>
          </p:cNvSpPr>
          <p:nvPr>
            <p:ph sz="quarter" idx="1"/>
          </p:nvPr>
        </p:nvSpPr>
        <p:spPr>
          <a:xfrm>
            <a:off x="457200" y="1600200"/>
            <a:ext cx="3657600" cy="5257800"/>
          </a:xfrm>
        </p:spPr>
        <p:txBody>
          <a:bodyPr>
            <a:normAutofit fontScale="55000" lnSpcReduction="20000"/>
          </a:bodyPr>
          <a:lstStyle/>
          <a:p>
            <a:r>
              <a:rPr lang="it-IT" sz="2900" b="1" dirty="0" smtClean="0">
                <a:solidFill>
                  <a:srgbClr val="FF0000"/>
                </a:solidFill>
              </a:rPr>
              <a:t>Centenario della Grande Guerra</a:t>
            </a:r>
            <a:r>
              <a:rPr lang="it-IT" sz="2900" b="1" dirty="0" smtClean="0"/>
              <a:t>. </a:t>
            </a:r>
          </a:p>
          <a:p>
            <a:pPr>
              <a:buNone/>
            </a:pPr>
            <a:endParaRPr lang="it-IT" sz="1800" dirty="0" smtClean="0"/>
          </a:p>
          <a:p>
            <a:pPr>
              <a:buNone/>
            </a:pPr>
            <a:r>
              <a:rPr lang="it-IT" sz="2900" dirty="0" smtClean="0"/>
              <a:t>Il </a:t>
            </a:r>
            <a:r>
              <a:rPr lang="it-IT" sz="2900" dirty="0" smtClean="0">
                <a:solidFill>
                  <a:srgbClr val="FF0000"/>
                </a:solidFill>
              </a:rPr>
              <a:t>Centenario della Prima Guerra Mondiale (1915-1918) </a:t>
            </a:r>
            <a:r>
              <a:rPr lang="it-IT" sz="2900" dirty="0" smtClean="0"/>
              <a:t>occupa un posto di rilievo nei nostri studi storici. </a:t>
            </a:r>
          </a:p>
          <a:p>
            <a:pPr>
              <a:buNone/>
            </a:pPr>
            <a:r>
              <a:rPr lang="it-IT" sz="2900" dirty="0" smtClean="0"/>
              <a:t>Affrontiamo percorsi che comprendono:</a:t>
            </a:r>
          </a:p>
          <a:p>
            <a:pPr>
              <a:buFont typeface="Wingdings" pitchFamily="2" charset="2"/>
              <a:buChar char="v"/>
            </a:pPr>
            <a:r>
              <a:rPr lang="it-IT" sz="2900" dirty="0" smtClean="0"/>
              <a:t>Lettura e analisi di testi fondamentali (in versi o in prosa) sull’argomento.</a:t>
            </a:r>
          </a:p>
          <a:p>
            <a:pPr>
              <a:buFont typeface="Wingdings" pitchFamily="2" charset="2"/>
              <a:buChar char="v"/>
            </a:pPr>
            <a:r>
              <a:rPr lang="it-IT" sz="2900" dirty="0" smtClean="0"/>
              <a:t>Visione di documentari e film.</a:t>
            </a:r>
          </a:p>
          <a:p>
            <a:pPr>
              <a:buFont typeface="Wingdings" pitchFamily="2" charset="2"/>
              <a:buChar char="v"/>
            </a:pPr>
            <a:r>
              <a:rPr lang="it-IT" sz="2900" dirty="0" smtClean="0"/>
              <a:t>Incontri con membri dell’</a:t>
            </a:r>
            <a:r>
              <a:rPr lang="it-IT" sz="2900" dirty="0" smtClean="0">
                <a:solidFill>
                  <a:srgbClr val="FF0000"/>
                </a:solidFill>
              </a:rPr>
              <a:t>Associazione Nazionale Alpini</a:t>
            </a:r>
            <a:r>
              <a:rPr lang="it-IT" sz="2900" dirty="0" smtClean="0"/>
              <a:t>, con approfondimenti musicali o video e con la lettura di testimonianze dirette dal fronte.</a:t>
            </a:r>
          </a:p>
          <a:p>
            <a:pPr>
              <a:buFont typeface="Wingdings" pitchFamily="2" charset="2"/>
              <a:buChar char="v"/>
            </a:pPr>
            <a:r>
              <a:rPr lang="it-IT" sz="2900" dirty="0" smtClean="0">
                <a:solidFill>
                  <a:srgbClr val="FF0000"/>
                </a:solidFill>
              </a:rPr>
              <a:t>Visita alle trincee e, in particolare, escursioni guidate lungo la “Linea Cadorna” sul Monte </a:t>
            </a:r>
            <a:r>
              <a:rPr lang="it-IT" sz="2900" dirty="0" err="1" smtClean="0">
                <a:solidFill>
                  <a:srgbClr val="FF0000"/>
                </a:solidFill>
              </a:rPr>
              <a:t>Olimpino</a:t>
            </a:r>
            <a:r>
              <a:rPr lang="it-IT" sz="2900" dirty="0" smtClean="0">
                <a:solidFill>
                  <a:srgbClr val="FF0000"/>
                </a:solidFill>
              </a:rPr>
              <a:t>, presso Como.</a:t>
            </a:r>
          </a:p>
          <a:p>
            <a:pPr>
              <a:buFont typeface="Wingdings" pitchFamily="2" charset="2"/>
              <a:buChar char="v"/>
            </a:pPr>
            <a:endParaRPr lang="it-IT" dirty="0"/>
          </a:p>
        </p:txBody>
      </p:sp>
      <p:sp>
        <p:nvSpPr>
          <p:cNvPr id="5" name="Segnaposto contenuto 4"/>
          <p:cNvSpPr>
            <a:spLocks noGrp="1"/>
          </p:cNvSpPr>
          <p:nvPr>
            <p:ph sz="quarter" idx="2"/>
          </p:nvPr>
        </p:nvSpPr>
        <p:spPr>
          <a:xfrm>
            <a:off x="4270248" y="1600200"/>
            <a:ext cx="3657600" cy="3917032"/>
          </a:xfrm>
        </p:spPr>
        <p:txBody>
          <a:bodyPr>
            <a:normAutofit fontScale="55000" lnSpcReduction="20000"/>
          </a:bodyPr>
          <a:lstStyle/>
          <a:p>
            <a:endParaRPr lang="it-IT"/>
          </a:p>
        </p:txBody>
      </p:sp>
      <p:pic>
        <p:nvPicPr>
          <p:cNvPr id="4" name="Immagine 3" descr="grande guerra1.png"/>
          <p:cNvPicPr>
            <a:picLocks noChangeAspect="1"/>
          </p:cNvPicPr>
          <p:nvPr/>
        </p:nvPicPr>
        <p:blipFill>
          <a:blip r:embed="rId2" cstate="print"/>
          <a:stretch>
            <a:fillRect/>
          </a:stretch>
        </p:blipFill>
        <p:spPr>
          <a:xfrm>
            <a:off x="4139952" y="1556792"/>
            <a:ext cx="4248472" cy="4248472"/>
          </a:xfrm>
          <a:prstGeom prst="rect">
            <a:avLst/>
          </a:prstGeom>
        </p:spPr>
      </p:pic>
    </p:spTree>
  </p:cSld>
  <p:clrMapOvr>
    <a:masterClrMapping/>
  </p:clrMapOvr>
  <p:transition spd="slow" advClick="0" advTm="2000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9000"/>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67544" y="332656"/>
            <a:ext cx="7467600" cy="864096"/>
          </a:xfrm>
        </p:spPr>
        <p:txBody>
          <a:bodyPr/>
          <a:lstStyle/>
          <a:p>
            <a:r>
              <a:rPr lang="it-IT" sz="3200" dirty="0" smtClean="0">
                <a:solidFill>
                  <a:srgbClr val="FF0000"/>
                </a:solidFill>
                <a:effectLst>
                  <a:outerShdw blurRad="38100" dist="38100" dir="2700000" algn="tl">
                    <a:srgbClr val="000000">
                      <a:alpha val="43137"/>
                    </a:srgbClr>
                  </a:outerShdw>
                </a:effectLst>
              </a:rPr>
              <a:t>… COME STUDIAMO STORIA?</a:t>
            </a:r>
            <a:endParaRPr lang="it-IT" sz="3200" dirty="0">
              <a:solidFill>
                <a:srgbClr val="FF0000"/>
              </a:solidFill>
              <a:effectLst>
                <a:outerShdw blurRad="38100" dist="38100" dir="2700000" algn="tl">
                  <a:srgbClr val="000000">
                    <a:alpha val="43137"/>
                  </a:srgbClr>
                </a:outerShdw>
              </a:effectLst>
            </a:endParaRPr>
          </a:p>
        </p:txBody>
      </p:sp>
      <p:graphicFrame>
        <p:nvGraphicFramePr>
          <p:cNvPr id="6" name="Segnaposto contenuto 5"/>
          <p:cNvGraphicFramePr>
            <a:graphicFrameLocks noChangeAspect="1"/>
          </p:cNvGraphicFramePr>
          <p:nvPr>
            <p:ph sz="quarter" idx="1"/>
          </p:nvPr>
        </p:nvGraphicFramePr>
        <p:xfrm>
          <a:off x="3131840" y="1340768"/>
          <a:ext cx="3373437" cy="4873625"/>
        </p:xfrm>
        <a:graphic>
          <a:graphicData uri="http://schemas.openxmlformats.org/presentationml/2006/ole">
            <p:oleObj spid="_x0000_s1026" name="Acrobat Document" r:id="rId4" imgW="4895280" imgH="7056360" progId="AcroExch.Document.DC">
              <p:link updateAutomatic="1"/>
            </p:oleObj>
          </a:graphicData>
        </a:graphic>
      </p:graphicFrame>
      <p:sp>
        <p:nvSpPr>
          <p:cNvPr id="5" name="Segnaposto testo 4"/>
          <p:cNvSpPr>
            <a:spLocks noGrp="1"/>
          </p:cNvSpPr>
          <p:nvPr>
            <p:ph type="body" idx="4294967295"/>
          </p:nvPr>
        </p:nvSpPr>
        <p:spPr>
          <a:xfrm>
            <a:off x="539552" y="1196752"/>
            <a:ext cx="2232248" cy="5400600"/>
          </a:xfrm>
        </p:spPr>
        <p:txBody>
          <a:bodyPr>
            <a:noAutofit/>
          </a:bodyPr>
          <a:lstStyle/>
          <a:p>
            <a:pPr algn="ctr">
              <a:buNone/>
            </a:pPr>
            <a:r>
              <a:rPr lang="it-IT" sz="1700" dirty="0" smtClean="0"/>
              <a:t>Dall’esperienza nelle trincee della </a:t>
            </a:r>
            <a:r>
              <a:rPr lang="it-IT" sz="1700" b="1" dirty="0" smtClean="0">
                <a:solidFill>
                  <a:srgbClr val="FF0000"/>
                </a:solidFill>
              </a:rPr>
              <a:t>Linea Cadorna </a:t>
            </a:r>
            <a:r>
              <a:rPr lang="it-IT" sz="1700" dirty="0" smtClean="0"/>
              <a:t>è nata una mostra fotografica presso </a:t>
            </a:r>
            <a:r>
              <a:rPr lang="it-IT" sz="1700" b="1" dirty="0" smtClean="0">
                <a:solidFill>
                  <a:srgbClr val="FF0000"/>
                </a:solidFill>
              </a:rPr>
              <a:t>il Castello Visconteo di Voghera (maggio-giugno 2015). </a:t>
            </a:r>
          </a:p>
          <a:p>
            <a:pPr algn="ctr">
              <a:buNone/>
            </a:pPr>
            <a:r>
              <a:rPr lang="it-IT" sz="1700" dirty="0" smtClean="0"/>
              <a:t>I pannelli realizzati in quell’occasione sono oggi riproposti ad alunni e genitori, in una </a:t>
            </a:r>
            <a:r>
              <a:rPr lang="it-IT" sz="1700" b="1" dirty="0" smtClean="0">
                <a:solidFill>
                  <a:srgbClr val="FF0000"/>
                </a:solidFill>
              </a:rPr>
              <a:t>“permanente” nei nostri corridoi del primo piano</a:t>
            </a:r>
            <a:r>
              <a:rPr lang="it-IT" sz="1700" b="1" dirty="0" smtClean="0"/>
              <a:t>. </a:t>
            </a:r>
            <a:endParaRPr lang="it-IT" sz="1700" b="1" dirty="0"/>
          </a:p>
        </p:txBody>
      </p:sp>
    </p:spTree>
  </p:cSld>
  <p:clrMapOvr>
    <a:masterClrMapping/>
  </p:clrMapOvr>
  <p:transition spd="slow" advClick="0"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3200" dirty="0" smtClean="0">
                <a:solidFill>
                  <a:srgbClr val="FF0000"/>
                </a:solidFill>
                <a:effectLst>
                  <a:outerShdw blurRad="38100" dist="38100" dir="2700000" algn="tl">
                    <a:srgbClr val="000000">
                      <a:alpha val="43137"/>
                    </a:srgbClr>
                  </a:outerShdw>
                </a:effectLst>
              </a:rPr>
              <a:t>… COME STUDIAMO STORIA?</a:t>
            </a:r>
            <a:endParaRPr lang="it-IT" dirty="0"/>
          </a:p>
        </p:txBody>
      </p:sp>
      <p:sp>
        <p:nvSpPr>
          <p:cNvPr id="3" name="Segnaposto contenuto 2"/>
          <p:cNvSpPr>
            <a:spLocks noGrp="1"/>
          </p:cNvSpPr>
          <p:nvPr>
            <p:ph sz="quarter" idx="1"/>
          </p:nvPr>
        </p:nvSpPr>
        <p:spPr>
          <a:xfrm>
            <a:off x="467544" y="1556792"/>
            <a:ext cx="7539608" cy="4997152"/>
          </a:xfrm>
        </p:spPr>
        <p:txBody>
          <a:bodyPr>
            <a:normAutofit/>
          </a:bodyPr>
          <a:lstStyle/>
          <a:p>
            <a:r>
              <a:rPr lang="it-IT" sz="2100" dirty="0" smtClean="0">
                <a:solidFill>
                  <a:srgbClr val="FF0000"/>
                </a:solidFill>
              </a:rPr>
              <a:t>Anniversario della Liberazione</a:t>
            </a:r>
          </a:p>
          <a:p>
            <a:pPr algn="ctr">
              <a:buNone/>
            </a:pPr>
            <a:r>
              <a:rPr lang="it-IT" sz="2100" dirty="0" smtClean="0"/>
              <a:t>In occasione dei settant’anni dalla </a:t>
            </a:r>
            <a:r>
              <a:rPr lang="it-IT" sz="2100" dirty="0" smtClean="0">
                <a:solidFill>
                  <a:srgbClr val="FF0000"/>
                </a:solidFill>
              </a:rPr>
              <a:t>Liberazione (1945-2015)</a:t>
            </a:r>
            <a:r>
              <a:rPr lang="it-IT" sz="2100" dirty="0" smtClean="0"/>
              <a:t>, abbiamo avviato lo scorso anno scolastico una serie di </a:t>
            </a:r>
            <a:r>
              <a:rPr lang="it-IT" sz="2100" dirty="0" err="1" smtClean="0"/>
              <a:t>iniziative…</a:t>
            </a:r>
            <a:endParaRPr lang="it-IT" sz="2100" dirty="0" smtClean="0"/>
          </a:p>
          <a:p>
            <a:pPr algn="ctr">
              <a:buNone/>
            </a:pPr>
            <a:r>
              <a:rPr lang="it-IT" sz="2100" dirty="0" smtClean="0"/>
              <a:t>… tra cui spicca la collaborazione con </a:t>
            </a:r>
            <a:r>
              <a:rPr lang="it-IT" sz="2100" b="1" dirty="0" smtClean="0">
                <a:solidFill>
                  <a:srgbClr val="FF0000"/>
                </a:solidFill>
              </a:rPr>
              <a:t>l’A.N.P.I.</a:t>
            </a:r>
            <a:r>
              <a:rPr lang="it-IT" sz="2100" dirty="0" smtClean="0">
                <a:solidFill>
                  <a:srgbClr val="000000"/>
                </a:solidFill>
              </a:rPr>
              <a:t>, in un percorso che </a:t>
            </a:r>
            <a:r>
              <a:rPr lang="it-IT" sz="2100" dirty="0" smtClean="0"/>
              <a:t>ci porterà ad approfondire questo particolare momento della storia nazionale direttamente sul nostro territorio, sempre indagando le fonti storiche alla scoperta di importanti personaggi di Voghera e dintorni</a:t>
            </a:r>
            <a:r>
              <a:rPr lang="it-IT" sz="2200" dirty="0" smtClean="0"/>
              <a:t>. </a:t>
            </a:r>
          </a:p>
          <a:p>
            <a:pPr>
              <a:buNone/>
            </a:pPr>
            <a:endParaRPr lang="it-IT" dirty="0" smtClean="0"/>
          </a:p>
          <a:p>
            <a:pPr>
              <a:buNone/>
            </a:pPr>
            <a:r>
              <a:rPr lang="it-IT" dirty="0" smtClean="0"/>
              <a:t>	</a:t>
            </a:r>
            <a:endParaRPr lang="it-IT" dirty="0"/>
          </a:p>
        </p:txBody>
      </p:sp>
      <p:pic>
        <p:nvPicPr>
          <p:cNvPr id="4" name="Immagine 3" descr="logo-festa-440.png"/>
          <p:cNvPicPr>
            <a:picLocks noChangeAspect="1"/>
          </p:cNvPicPr>
          <p:nvPr/>
        </p:nvPicPr>
        <p:blipFill>
          <a:blip r:embed="rId2" cstate="print"/>
          <a:stretch>
            <a:fillRect/>
          </a:stretch>
        </p:blipFill>
        <p:spPr>
          <a:xfrm>
            <a:off x="4788024" y="4941168"/>
            <a:ext cx="3978331" cy="1916832"/>
          </a:xfrm>
          <a:prstGeom prst="rect">
            <a:avLst/>
          </a:prstGeom>
        </p:spPr>
      </p:pic>
    </p:spTree>
  </p:cSld>
  <p:clrMapOvr>
    <a:masterClrMapping/>
  </p:clrMapOvr>
  <p:transition spd="slow" advClick="0" advTm="1500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z="2800" dirty="0" smtClean="0">
                <a:solidFill>
                  <a:srgbClr val="FF0000"/>
                </a:solidFill>
                <a:effectLst>
                  <a:outerShdw blurRad="38100" dist="38100" dir="2700000" algn="tl">
                    <a:srgbClr val="000000">
                      <a:alpha val="43137"/>
                    </a:srgbClr>
                  </a:outerShdw>
                </a:effectLst>
              </a:rPr>
              <a:t>… COME STUDIAMO STORIA?</a:t>
            </a:r>
            <a:endParaRPr lang="it-IT" dirty="0"/>
          </a:p>
        </p:txBody>
      </p:sp>
      <p:sp>
        <p:nvSpPr>
          <p:cNvPr id="3" name="Segnaposto contenuto 2"/>
          <p:cNvSpPr>
            <a:spLocks noGrp="1"/>
          </p:cNvSpPr>
          <p:nvPr>
            <p:ph sz="quarter" idx="1"/>
          </p:nvPr>
        </p:nvSpPr>
        <p:spPr>
          <a:xfrm>
            <a:off x="3059832" y="1700808"/>
            <a:ext cx="4864968" cy="4752528"/>
          </a:xfrm>
        </p:spPr>
        <p:txBody>
          <a:bodyPr>
            <a:normAutofit fontScale="92500"/>
          </a:bodyPr>
          <a:lstStyle/>
          <a:p>
            <a:r>
              <a:rPr lang="it-IT" dirty="0" smtClean="0">
                <a:solidFill>
                  <a:srgbClr val="FF0000"/>
                </a:solidFill>
              </a:rPr>
              <a:t>Incontri con l’autore</a:t>
            </a:r>
            <a:r>
              <a:rPr lang="it-IT" dirty="0" smtClean="0"/>
              <a:t>: </a:t>
            </a:r>
          </a:p>
          <a:p>
            <a:pPr algn="just">
              <a:buNone/>
            </a:pPr>
            <a:r>
              <a:rPr lang="it-IT" sz="2200" dirty="0" smtClean="0"/>
              <a:t>Nell’ambito del </a:t>
            </a:r>
            <a:r>
              <a:rPr lang="it-IT" sz="2200" dirty="0" smtClean="0">
                <a:solidFill>
                  <a:srgbClr val="FF0000"/>
                </a:solidFill>
              </a:rPr>
              <a:t>“Maggio dei Libri” </a:t>
            </a:r>
            <a:r>
              <a:rPr lang="it-IT" sz="2200" dirty="0" smtClean="0"/>
              <a:t>abbiamo conosciuto lo scrittore </a:t>
            </a:r>
            <a:r>
              <a:rPr lang="it-IT" sz="2200" b="1" dirty="0" smtClean="0">
                <a:solidFill>
                  <a:srgbClr val="FF0000"/>
                </a:solidFill>
              </a:rPr>
              <a:t>GUIDO CONTI</a:t>
            </a:r>
            <a:r>
              <a:rPr lang="it-IT" sz="2200" dirty="0" smtClean="0"/>
              <a:t>, prestigiosa firma della Casa Editrice Mondadori  e autore di numerose opere sia per l’infanzia, sia per il pubblico adulto. </a:t>
            </a:r>
          </a:p>
          <a:p>
            <a:pPr algn="just">
              <a:buNone/>
            </a:pPr>
            <a:r>
              <a:rPr lang="it-IT" sz="2200" dirty="0" smtClean="0"/>
              <a:t>Durante una avvincente “lezione di metodo” ci ha illustrato la sua ultima fatica letteraria: </a:t>
            </a:r>
          </a:p>
          <a:p>
            <a:pPr algn="just">
              <a:buNone/>
            </a:pPr>
            <a:r>
              <a:rPr lang="it-IT" sz="2200" dirty="0" smtClean="0">
                <a:solidFill>
                  <a:srgbClr val="FF0000"/>
                </a:solidFill>
              </a:rPr>
              <a:t>LA PROFEZIA </a:t>
            </a:r>
            <a:r>
              <a:rPr lang="it-IT" sz="2200" dirty="0" err="1" smtClean="0">
                <a:solidFill>
                  <a:srgbClr val="FF0000"/>
                </a:solidFill>
              </a:rPr>
              <a:t>DI</a:t>
            </a:r>
            <a:r>
              <a:rPr lang="it-IT" sz="2200" dirty="0" smtClean="0">
                <a:solidFill>
                  <a:srgbClr val="FF0000"/>
                </a:solidFill>
              </a:rPr>
              <a:t> CITTASTELLA</a:t>
            </a:r>
            <a:r>
              <a:rPr lang="it-IT" sz="2200" dirty="0" smtClean="0"/>
              <a:t>, avventuroso </a:t>
            </a:r>
            <a:r>
              <a:rPr lang="it-IT" sz="2200" dirty="0" smtClean="0">
                <a:solidFill>
                  <a:srgbClr val="FF0000"/>
                </a:solidFill>
              </a:rPr>
              <a:t>romanzo storico </a:t>
            </a:r>
            <a:r>
              <a:rPr lang="it-IT" sz="2200" dirty="0" smtClean="0"/>
              <a:t>ambientato nel 1510 sulle rive del fiume Po. </a:t>
            </a:r>
          </a:p>
        </p:txBody>
      </p:sp>
      <p:pic>
        <p:nvPicPr>
          <p:cNvPr id="5" name="Immagine 4" descr="untitled.png"/>
          <p:cNvPicPr>
            <a:picLocks noChangeAspect="1"/>
          </p:cNvPicPr>
          <p:nvPr/>
        </p:nvPicPr>
        <p:blipFill>
          <a:blip r:embed="rId2" cstate="print"/>
          <a:srcRect l="18406" r="18009"/>
          <a:stretch>
            <a:fillRect/>
          </a:stretch>
        </p:blipFill>
        <p:spPr>
          <a:xfrm>
            <a:off x="395536" y="1988840"/>
            <a:ext cx="2736304" cy="4303365"/>
          </a:xfrm>
          <a:prstGeom prst="rect">
            <a:avLst/>
          </a:prstGeom>
          <a:ln>
            <a:noFill/>
          </a:ln>
          <a:effectLst>
            <a:softEdge rad="112500"/>
          </a:effectLst>
        </p:spPr>
      </p:pic>
    </p:spTree>
  </p:cSld>
  <p:clrMapOvr>
    <a:masterClrMapping/>
  </p:clrMapOvr>
  <p:transition spd="slow" advClick="0"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rgbClr val="FF0000"/>
                </a:solidFill>
                <a:effectLst>
                  <a:outerShdw blurRad="38100" dist="38100" dir="2700000" algn="tl">
                    <a:srgbClr val="000000">
                      <a:alpha val="43137"/>
                    </a:srgbClr>
                  </a:outerShdw>
                </a:effectLst>
              </a:rPr>
              <a:t>RINGRAZIAMENTI E BIBLIOGRAFIA</a:t>
            </a:r>
            <a:endParaRPr lang="it-IT" dirty="0"/>
          </a:p>
        </p:txBody>
      </p:sp>
      <p:sp>
        <p:nvSpPr>
          <p:cNvPr id="3" name="Segnaposto contenuto 2"/>
          <p:cNvSpPr>
            <a:spLocks noGrp="1"/>
          </p:cNvSpPr>
          <p:nvPr>
            <p:ph sz="quarter" idx="1"/>
          </p:nvPr>
        </p:nvSpPr>
        <p:spPr/>
        <p:txBody>
          <a:bodyPr>
            <a:normAutofit fontScale="92500" lnSpcReduction="20000"/>
          </a:bodyPr>
          <a:lstStyle/>
          <a:p>
            <a:pPr algn="ctr">
              <a:buNone/>
            </a:pPr>
            <a:r>
              <a:rPr lang="it-IT" dirty="0" smtClean="0"/>
              <a:t>Gli alunni e le insegnanti desiderano ringraziare, per la disponibilità e la competenza, la </a:t>
            </a:r>
            <a:r>
              <a:rPr lang="it-IT" b="1" dirty="0" smtClean="0">
                <a:solidFill>
                  <a:srgbClr val="FF0000"/>
                </a:solidFill>
              </a:rPr>
              <a:t>Dottoressa Natalia Stocchi</a:t>
            </a:r>
            <a:r>
              <a:rPr lang="it-IT" dirty="0" smtClean="0">
                <a:solidFill>
                  <a:srgbClr val="FF0000"/>
                </a:solidFill>
              </a:rPr>
              <a:t>, responsabile dell’Archivio Storico del Comune di Voghera</a:t>
            </a:r>
            <a:r>
              <a:rPr lang="it-IT" dirty="0" smtClean="0"/>
              <a:t>. </a:t>
            </a:r>
          </a:p>
          <a:p>
            <a:pPr algn="ctr">
              <a:buNone/>
            </a:pPr>
            <a:endParaRPr lang="it-IT" dirty="0" smtClean="0"/>
          </a:p>
          <a:p>
            <a:pPr algn="ctr">
              <a:buNone/>
            </a:pPr>
            <a:r>
              <a:rPr lang="it-IT" dirty="0" smtClean="0"/>
              <a:t>Per le nostre ricerche ci siamo avvalsi di materiali documentari e biografici molto diversi e vari tra loro, nonché di svariate ricerche in rete. </a:t>
            </a:r>
          </a:p>
          <a:p>
            <a:pPr algn="just">
              <a:buNone/>
            </a:pPr>
            <a:endParaRPr lang="it-IT" dirty="0" smtClean="0"/>
          </a:p>
          <a:p>
            <a:pPr algn="ctr">
              <a:buNone/>
            </a:pPr>
            <a:r>
              <a:rPr lang="it-IT" dirty="0" smtClean="0"/>
              <a:t>Tra i documenti e i testi più consultati citiamo:</a:t>
            </a:r>
          </a:p>
          <a:p>
            <a:pPr algn="ctr">
              <a:buFontTx/>
              <a:buChar char="-"/>
            </a:pPr>
            <a:r>
              <a:rPr lang="it-IT" cap="all" dirty="0" smtClean="0">
                <a:solidFill>
                  <a:srgbClr val="FF0000"/>
                </a:solidFill>
              </a:rPr>
              <a:t>Regio Esercito, </a:t>
            </a:r>
            <a:r>
              <a:rPr lang="it-IT" dirty="0" smtClean="0">
                <a:solidFill>
                  <a:srgbClr val="FF0000"/>
                </a:solidFill>
              </a:rPr>
              <a:t>REGOLAMENTO </a:t>
            </a:r>
            <a:r>
              <a:rPr lang="it-IT" dirty="0" err="1" smtClean="0">
                <a:solidFill>
                  <a:srgbClr val="FF0000"/>
                </a:solidFill>
              </a:rPr>
              <a:t>DI</a:t>
            </a:r>
            <a:r>
              <a:rPr lang="it-IT" dirty="0" smtClean="0">
                <a:solidFill>
                  <a:srgbClr val="FF0000"/>
                </a:solidFill>
              </a:rPr>
              <a:t> DISCIPLINA MILITARE,</a:t>
            </a:r>
            <a:r>
              <a:rPr lang="it-IT" dirty="0" smtClean="0"/>
              <a:t> </a:t>
            </a:r>
            <a:r>
              <a:rPr lang="it-IT" dirty="0" smtClean="0">
                <a:solidFill>
                  <a:srgbClr val="FF0000"/>
                </a:solidFill>
              </a:rPr>
              <a:t>edizione del 1929;</a:t>
            </a:r>
          </a:p>
          <a:p>
            <a:pPr algn="ctr">
              <a:buFontTx/>
              <a:buChar char="-"/>
            </a:pPr>
            <a:r>
              <a:rPr lang="it-IT" dirty="0" smtClean="0">
                <a:solidFill>
                  <a:srgbClr val="FF0000"/>
                </a:solidFill>
              </a:rPr>
              <a:t>Maria T. </a:t>
            </a:r>
            <a:r>
              <a:rPr lang="it-IT" dirty="0" err="1" smtClean="0">
                <a:solidFill>
                  <a:srgbClr val="FF0000"/>
                </a:solidFill>
              </a:rPr>
              <a:t>Zambianchi</a:t>
            </a:r>
            <a:r>
              <a:rPr lang="it-IT" dirty="0" smtClean="0">
                <a:solidFill>
                  <a:srgbClr val="FF0000"/>
                </a:solidFill>
              </a:rPr>
              <a:t> – Enrica </a:t>
            </a:r>
            <a:r>
              <a:rPr lang="it-IT" dirty="0" err="1" smtClean="0">
                <a:solidFill>
                  <a:srgbClr val="FF0000"/>
                </a:solidFill>
              </a:rPr>
              <a:t>Girardi</a:t>
            </a:r>
            <a:r>
              <a:rPr lang="it-IT" dirty="0" smtClean="0">
                <a:solidFill>
                  <a:srgbClr val="FF0000"/>
                </a:solidFill>
              </a:rPr>
              <a:t>, </a:t>
            </a:r>
            <a:r>
              <a:rPr lang="it-IT" i="1" dirty="0" smtClean="0">
                <a:solidFill>
                  <a:srgbClr val="FF0000"/>
                </a:solidFill>
              </a:rPr>
              <a:t>Scuola secondaria di </a:t>
            </a:r>
            <a:r>
              <a:rPr lang="it-IT" i="1" dirty="0" err="1" smtClean="0">
                <a:solidFill>
                  <a:srgbClr val="FF0000"/>
                </a:solidFill>
              </a:rPr>
              <a:t>I°</a:t>
            </a:r>
            <a:r>
              <a:rPr lang="it-IT" i="1" dirty="0" smtClean="0">
                <a:solidFill>
                  <a:srgbClr val="FF0000"/>
                </a:solidFill>
              </a:rPr>
              <a:t> grado “Giovanni Pascoli”</a:t>
            </a:r>
            <a:r>
              <a:rPr lang="it-IT" dirty="0" smtClean="0">
                <a:solidFill>
                  <a:srgbClr val="FF0000"/>
                </a:solidFill>
              </a:rPr>
              <a:t>, in </a:t>
            </a:r>
            <a:r>
              <a:rPr lang="it-IT" i="1" dirty="0" smtClean="0">
                <a:solidFill>
                  <a:srgbClr val="FF0000"/>
                </a:solidFill>
              </a:rPr>
              <a:t>Città di Voghera, Scuole d’Italia</a:t>
            </a:r>
            <a:r>
              <a:rPr lang="it-IT" dirty="0" smtClean="0">
                <a:solidFill>
                  <a:srgbClr val="FF0000"/>
                </a:solidFill>
              </a:rPr>
              <a:t>, CEO – Comune di Voghera, 2013, pp. 104-111. </a:t>
            </a:r>
            <a:endParaRPr lang="it-IT" dirty="0" smtClean="0"/>
          </a:p>
          <a:p>
            <a:pPr algn="ctr">
              <a:buNone/>
            </a:pPr>
            <a:endParaRPr lang="it-IT" dirty="0" smtClean="0"/>
          </a:p>
          <a:p>
            <a:pPr algn="just">
              <a:buNone/>
            </a:pPr>
            <a:endParaRPr lang="it-IT" dirty="0"/>
          </a:p>
        </p:txBody>
      </p:sp>
    </p:spTree>
  </p:cSld>
  <p:clrMapOvr>
    <a:masterClrMapping/>
  </p:clrMapOvr>
  <p:transition spd="slow" advTm="0">
    <p:newsfla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0000"/>
            <a:lum/>
          </a:blip>
          <a:srcRect/>
          <a:stretch>
            <a:fillRect/>
          </a:stretch>
        </a:blipFill>
        <a:effectLst/>
      </p:bgPr>
    </p:bg>
    <p:spTree>
      <p:nvGrpSpPr>
        <p:cNvPr id="1" name=""/>
        <p:cNvGrpSpPr/>
        <p:nvPr/>
      </p:nvGrpSpPr>
      <p:grpSpPr>
        <a:xfrm>
          <a:off x="0" y="0"/>
          <a:ext cx="0" cy="0"/>
          <a:chOff x="0" y="0"/>
          <a:chExt cx="0" cy="0"/>
        </a:xfrm>
      </p:grpSpPr>
      <p:sp>
        <p:nvSpPr>
          <p:cNvPr id="4" name="CasellaDiTesto 3"/>
          <p:cNvSpPr txBox="1"/>
          <p:nvPr/>
        </p:nvSpPr>
        <p:spPr>
          <a:xfrm>
            <a:off x="539553" y="1268760"/>
            <a:ext cx="7416824" cy="3170099"/>
          </a:xfrm>
          <a:prstGeom prst="rect">
            <a:avLst/>
          </a:prstGeom>
          <a:noFill/>
        </p:spPr>
        <p:txBody>
          <a:bodyPr wrap="square" rtlCol="0">
            <a:spAutoFit/>
          </a:bodyPr>
          <a:lstStyle/>
          <a:p>
            <a:r>
              <a:rPr lang="it-IT" sz="4000" cap="small" dirty="0" smtClean="0">
                <a:solidFill>
                  <a:srgbClr val="FF0000"/>
                </a:solidFill>
                <a:effectLst>
                  <a:outerShdw blurRad="38100" dist="38100" dir="2700000" algn="tl">
                    <a:srgbClr val="000000">
                      <a:alpha val="43137"/>
                    </a:srgbClr>
                  </a:outerShdw>
                </a:effectLst>
                <a:latin typeface="+mj-lt"/>
                <a:ea typeface="+mj-ea"/>
                <a:cs typeface="+mj-cs"/>
              </a:rPr>
              <a:t>Grazie della vostra </a:t>
            </a:r>
            <a:r>
              <a:rPr lang="it-IT" sz="4000" cap="small" smtClean="0">
                <a:solidFill>
                  <a:srgbClr val="FF0000"/>
                </a:solidFill>
                <a:effectLst>
                  <a:outerShdw blurRad="38100" dist="38100" dir="2700000" algn="tl">
                    <a:srgbClr val="000000">
                      <a:alpha val="43137"/>
                    </a:srgbClr>
                  </a:outerShdw>
                </a:effectLst>
                <a:latin typeface="+mj-lt"/>
                <a:ea typeface="+mj-ea"/>
                <a:cs typeface="+mj-cs"/>
              </a:rPr>
              <a:t>attenzione e …</a:t>
            </a:r>
            <a:endParaRPr lang="it-IT" sz="4000" cap="small" dirty="0" smtClean="0">
              <a:solidFill>
                <a:srgbClr val="FF0000"/>
              </a:solidFill>
              <a:effectLst>
                <a:outerShdw blurRad="38100" dist="38100" dir="2700000" algn="tl">
                  <a:srgbClr val="000000">
                    <a:alpha val="43137"/>
                  </a:srgbClr>
                </a:outerShdw>
              </a:effectLst>
              <a:latin typeface="+mj-lt"/>
              <a:ea typeface="+mj-ea"/>
              <a:cs typeface="+mj-cs"/>
            </a:endParaRPr>
          </a:p>
          <a:p>
            <a:endParaRPr lang="it-IT" sz="4000" cap="small" dirty="0" smtClean="0">
              <a:solidFill>
                <a:srgbClr val="FF0000"/>
              </a:solidFill>
              <a:effectLst>
                <a:outerShdw blurRad="38100" dist="38100" dir="2700000" algn="tl">
                  <a:srgbClr val="000000">
                    <a:alpha val="43137"/>
                  </a:srgbClr>
                </a:outerShdw>
              </a:effectLst>
              <a:latin typeface="+mj-lt"/>
              <a:ea typeface="+mj-ea"/>
              <a:cs typeface="+mj-cs"/>
            </a:endParaRPr>
          </a:p>
          <a:p>
            <a:r>
              <a:rPr lang="it-IT" sz="4000" cap="small" dirty="0" smtClean="0">
                <a:solidFill>
                  <a:srgbClr val="FF0000"/>
                </a:solidFill>
                <a:effectLst>
                  <a:outerShdw blurRad="38100" dist="38100" dir="2700000" algn="tl">
                    <a:srgbClr val="000000">
                      <a:alpha val="43137"/>
                    </a:srgbClr>
                  </a:outerShdw>
                </a:effectLst>
                <a:latin typeface="+mj-lt"/>
                <a:ea typeface="+mj-ea"/>
                <a:cs typeface="+mj-cs"/>
              </a:rPr>
              <a:t>… arrivederci a settembre nella nostra “Casermetta”!</a:t>
            </a:r>
          </a:p>
        </p:txBody>
      </p:sp>
    </p:spTree>
  </p:cSld>
  <p:clrMapOvr>
    <a:masterClrMapping/>
  </p:clrMapOvr>
  <p:transition spd="slow">
    <p:push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003.JPG"/>
          <p:cNvPicPr>
            <a:picLocks noChangeAspect="1"/>
          </p:cNvPicPr>
          <p:nvPr/>
        </p:nvPicPr>
        <p:blipFill>
          <a:blip r:embed="rId2" cstate="print"/>
          <a:srcRect l="6300" t="16400" r="5503"/>
          <a:stretch>
            <a:fillRect/>
          </a:stretch>
        </p:blipFill>
        <p:spPr>
          <a:xfrm>
            <a:off x="251520" y="188640"/>
            <a:ext cx="8064896" cy="5733256"/>
          </a:xfrm>
          <a:prstGeom prst="rect">
            <a:avLst/>
          </a:prstGeom>
          <a:ln>
            <a:noFill/>
          </a:ln>
          <a:effectLst>
            <a:softEdge rad="112500"/>
          </a:effectLst>
        </p:spPr>
      </p:pic>
      <p:sp>
        <p:nvSpPr>
          <p:cNvPr id="5" name="CasellaDiTesto 4"/>
          <p:cNvSpPr txBox="1"/>
          <p:nvPr/>
        </p:nvSpPr>
        <p:spPr>
          <a:xfrm>
            <a:off x="971600" y="6119336"/>
            <a:ext cx="6696744" cy="738664"/>
          </a:xfrm>
          <a:prstGeom prst="rect">
            <a:avLst/>
          </a:prstGeom>
          <a:noFill/>
        </p:spPr>
        <p:txBody>
          <a:bodyPr wrap="square" rtlCol="0">
            <a:spAutoFit/>
          </a:bodyPr>
          <a:lstStyle/>
          <a:p>
            <a:pPr algn="ctr"/>
            <a:r>
              <a:rPr lang="it-IT" sz="1400" dirty="0" smtClean="0">
                <a:cs typeface="Times New Roman" pitchFamily="18" charset="0"/>
              </a:rPr>
              <a:t>Il prospetto frontale della </a:t>
            </a:r>
            <a:r>
              <a:rPr lang="it-IT" sz="1400" b="1" dirty="0" smtClean="0">
                <a:solidFill>
                  <a:srgbClr val="FF0000"/>
                </a:solidFill>
                <a:cs typeface="Times New Roman" pitchFamily="18" charset="0"/>
              </a:rPr>
              <a:t>“Casermetta” </a:t>
            </a:r>
            <a:r>
              <a:rPr lang="it-IT" sz="1400" dirty="0" smtClean="0">
                <a:cs typeface="Times New Roman" pitchFamily="18" charset="0"/>
              </a:rPr>
              <a:t>,visto dal cortile interno, con lo storico motto </a:t>
            </a:r>
            <a:r>
              <a:rPr lang="it-IT" sz="1400" b="1" dirty="0" smtClean="0">
                <a:solidFill>
                  <a:srgbClr val="FF0000"/>
                </a:solidFill>
              </a:rPr>
              <a:t>“Credere obbedire combattere” </a:t>
            </a:r>
          </a:p>
          <a:p>
            <a:pPr algn="ctr"/>
            <a:r>
              <a:rPr lang="it-IT" sz="1400" dirty="0" smtClean="0"/>
              <a:t>(… su cui torneremo con più ampiezza tra poco). </a:t>
            </a:r>
            <a:endParaRPr lang="it-IT" sz="1400" dirty="0"/>
          </a:p>
        </p:txBody>
      </p:sp>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pPr algn="ctr"/>
            <a:r>
              <a:rPr lang="it-IT" dirty="0" smtClean="0">
                <a:solidFill>
                  <a:srgbClr val="FF0000"/>
                </a:solidFill>
                <a:effectLst>
                  <a:outerShdw blurRad="38100" dist="38100" dir="2700000" algn="tl">
                    <a:srgbClr val="000000">
                      <a:alpha val="43137"/>
                    </a:srgbClr>
                  </a:outerShdw>
                </a:effectLst>
              </a:rPr>
              <a:t>I motti della “ nostra Casermetta”</a:t>
            </a:r>
            <a:endParaRPr lang="it-IT" dirty="0">
              <a:solidFill>
                <a:srgbClr val="FF0000"/>
              </a:solidFill>
              <a:effectLst>
                <a:outerShdw blurRad="38100" dist="38100" dir="2700000" algn="tl">
                  <a:srgbClr val="000000">
                    <a:alpha val="43137"/>
                  </a:srgbClr>
                </a:outerShdw>
              </a:effectLst>
            </a:endParaRPr>
          </a:p>
        </p:txBody>
      </p:sp>
      <p:pic>
        <p:nvPicPr>
          <p:cNvPr id="7" name="Segnaposto immagine 6" descr="012.JPG"/>
          <p:cNvPicPr>
            <a:picLocks noGrp="1" noChangeAspect="1"/>
          </p:cNvPicPr>
          <p:nvPr>
            <p:ph type="pic" idx="1"/>
          </p:nvPr>
        </p:nvPicPr>
        <p:blipFill>
          <a:blip r:embed="rId2" cstate="print"/>
          <a:srcRect l="16250" r="16250"/>
          <a:stretch>
            <a:fillRect/>
          </a:stretch>
        </p:blipFill>
        <p:spPr>
          <a:prstGeom prst="rect">
            <a:avLst/>
          </a:prstGeom>
          <a:ln>
            <a:noFill/>
          </a:ln>
          <a:effectLst>
            <a:softEdge rad="112500"/>
          </a:effectLst>
        </p:spPr>
      </p:pic>
      <p:sp>
        <p:nvSpPr>
          <p:cNvPr id="6" name="Segnaposto testo 5"/>
          <p:cNvSpPr>
            <a:spLocks noGrp="1"/>
          </p:cNvSpPr>
          <p:nvPr>
            <p:ph type="body" sz="half" idx="2"/>
          </p:nvPr>
        </p:nvSpPr>
        <p:spPr>
          <a:xfrm>
            <a:off x="6732240" y="116632"/>
            <a:ext cx="1550618" cy="6741368"/>
          </a:xfrm>
        </p:spPr>
        <p:txBody>
          <a:bodyPr>
            <a:noAutofit/>
          </a:bodyPr>
          <a:lstStyle/>
          <a:p>
            <a:endParaRPr lang="it-IT" sz="1400" dirty="0" smtClean="0"/>
          </a:p>
          <a:p>
            <a:r>
              <a:rPr lang="it-IT" sz="1400" dirty="0" smtClean="0"/>
              <a:t>Ancora oggi – all’interno di molte aule e laboratori – sono visibili, benché “maltrattate” dal tempo, </a:t>
            </a:r>
            <a:r>
              <a:rPr lang="it-IT" sz="1400" dirty="0" smtClean="0">
                <a:solidFill>
                  <a:srgbClr val="FF0000"/>
                </a:solidFill>
              </a:rPr>
              <a:t>le scritte, i simboli e le immagini originali della “nostra Casermetta”</a:t>
            </a:r>
            <a:r>
              <a:rPr lang="it-IT" sz="1400" dirty="0" smtClean="0">
                <a:solidFill>
                  <a:srgbClr val="FF0000"/>
                </a:solidFill>
                <a:effectLst>
                  <a:outerShdw blurRad="38100" dist="38100" dir="2700000" algn="tl">
                    <a:srgbClr val="000000">
                      <a:alpha val="43137"/>
                    </a:srgbClr>
                  </a:outerShdw>
                </a:effectLst>
              </a:rPr>
              <a:t>. </a:t>
            </a:r>
          </a:p>
          <a:p>
            <a:r>
              <a:rPr lang="it-IT" sz="1400" dirty="0" smtClean="0"/>
              <a:t>Capita di frequente che le nostre giornate di lavoro e di studio siano scandite dai motti “tipici” dell’esercito, atti “incoraggiare” i soldati e gli uomini d’</a:t>
            </a:r>
            <a:r>
              <a:rPr lang="it-IT" sz="1400" dirty="0" err="1" smtClean="0"/>
              <a:t>armi…</a:t>
            </a:r>
            <a:endParaRPr lang="it-IT" sz="1400" dirty="0" smtClean="0"/>
          </a:p>
          <a:p>
            <a:pPr algn="r"/>
            <a:endParaRPr lang="it-IT" sz="1000" dirty="0" smtClean="0"/>
          </a:p>
          <a:p>
            <a:pPr algn="r"/>
            <a:r>
              <a:rPr lang="it-IT" sz="1000" dirty="0" smtClean="0"/>
              <a:t>Un’altra raffigurazione dello </a:t>
            </a:r>
            <a:r>
              <a:rPr lang="it-IT" sz="1000" dirty="0" smtClean="0">
                <a:solidFill>
                  <a:srgbClr val="FF0000"/>
                </a:solidFill>
              </a:rPr>
              <a:t>stemma sabaudo</a:t>
            </a:r>
            <a:r>
              <a:rPr lang="it-IT" sz="1000" dirty="0" smtClean="0"/>
              <a:t>, sempre nel nostro </a:t>
            </a:r>
            <a:r>
              <a:rPr lang="it-IT" sz="1000" dirty="0" smtClean="0">
                <a:solidFill>
                  <a:srgbClr val="FF0000"/>
                </a:solidFill>
              </a:rPr>
              <a:t>Laboratorio di Arte e Immagine</a:t>
            </a:r>
            <a:r>
              <a:rPr lang="it-IT" sz="1000" dirty="0" smtClean="0"/>
              <a:t>. </a:t>
            </a:r>
          </a:p>
          <a:p>
            <a:r>
              <a:rPr lang="it-IT" sz="1400" dirty="0" smtClean="0"/>
              <a:t> </a:t>
            </a:r>
            <a:endParaRPr lang="it-IT" sz="1400" dirty="0"/>
          </a:p>
        </p:txBody>
      </p:sp>
    </p:spTree>
  </p:cSld>
  <p:clrMapOvr>
    <a:masterClrMapping/>
  </p:clrMapOvr>
  <p:transition spd="slow" advClick="0" advTm="1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strVal val="#ppt_w*0.70"/>
                                          </p:val>
                                        </p:tav>
                                        <p:tav tm="100000">
                                          <p:val>
                                            <p:strVal val="#ppt_w"/>
                                          </p:val>
                                        </p:tav>
                                      </p:tavLst>
                                    </p:anim>
                                    <p:anim calcmode="lin" valueType="num">
                                      <p:cBhvr>
                                        <p:cTn id="8" dur="2000" fill="hold"/>
                                        <p:tgtEl>
                                          <p:spTgt spid="7"/>
                                        </p:tgtEl>
                                        <p:attrNameLst>
                                          <p:attrName>ppt_h</p:attrName>
                                        </p:attrNameLst>
                                      </p:cBhvr>
                                      <p:tavLst>
                                        <p:tav tm="0">
                                          <p:val>
                                            <p:strVal val="#ppt_h"/>
                                          </p:val>
                                        </p:tav>
                                        <p:tav tm="100000">
                                          <p:val>
                                            <p:strVal val="#ppt_h"/>
                                          </p:val>
                                        </p:tav>
                                      </p:tavLst>
                                    </p:anim>
                                    <p:animEffect transition="in" filter="fade">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p:txBody>
          <a:bodyPr/>
          <a:lstStyle/>
          <a:p>
            <a:pPr algn="ctr"/>
            <a:r>
              <a:rPr lang="it-IT" dirty="0" smtClean="0">
                <a:solidFill>
                  <a:srgbClr val="FF0000"/>
                </a:solidFill>
                <a:effectLst>
                  <a:outerShdw blurRad="38100" dist="38100" dir="2700000" algn="tl">
                    <a:srgbClr val="000000">
                      <a:alpha val="43137"/>
                    </a:srgbClr>
                  </a:outerShdw>
                </a:effectLst>
              </a:rPr>
              <a:t>I motti della “ nostra Casermetta”</a:t>
            </a:r>
            <a:endParaRPr lang="it-IT" dirty="0"/>
          </a:p>
        </p:txBody>
      </p:sp>
      <p:pic>
        <p:nvPicPr>
          <p:cNvPr id="1026" name="Picture 2" descr="E:\SCUOLA\2015\SCRITTE CASERMA\020.JPG"/>
          <p:cNvPicPr>
            <a:picLocks noGrp="1" noChangeAspect="1" noChangeArrowheads="1"/>
          </p:cNvPicPr>
          <p:nvPr>
            <p:ph type="pic" idx="1"/>
          </p:nvPr>
        </p:nvPicPr>
        <p:blipFill>
          <a:blip r:embed="rId2" cstate="print"/>
          <a:srcRect l="16250" r="16250"/>
          <a:stretch>
            <a:fillRect/>
          </a:stretch>
        </p:blipFill>
        <p:spPr bwMode="auto">
          <a:prstGeom prst="rect">
            <a:avLst/>
          </a:prstGeom>
          <a:ln>
            <a:noFill/>
          </a:ln>
          <a:effectLst>
            <a:softEdge rad="112500"/>
          </a:effectLst>
        </p:spPr>
      </p:pic>
      <p:sp>
        <p:nvSpPr>
          <p:cNvPr id="8" name="Segnaposto testo 7"/>
          <p:cNvSpPr>
            <a:spLocks noGrp="1"/>
          </p:cNvSpPr>
          <p:nvPr>
            <p:ph type="body" sz="half" idx="2"/>
          </p:nvPr>
        </p:nvSpPr>
        <p:spPr>
          <a:xfrm>
            <a:off x="6732240" y="260648"/>
            <a:ext cx="1728192" cy="6480720"/>
          </a:xfrm>
        </p:spPr>
        <p:txBody>
          <a:bodyPr>
            <a:noAutofit/>
          </a:bodyPr>
          <a:lstStyle/>
          <a:p>
            <a:r>
              <a:rPr lang="it-IT" sz="1050" b="1" i="1" dirty="0" smtClean="0">
                <a:effectLst>
                  <a:outerShdw blurRad="38100" dist="38100" dir="2700000" algn="tl">
                    <a:srgbClr val="000000">
                      <a:alpha val="43137"/>
                    </a:srgbClr>
                  </a:outerShdw>
                </a:effectLst>
              </a:rPr>
              <a:t>La subordinazione consiste nella sottomissione di ciascun grado ai gradi superiori e nella osservanza dei doveri che da esso risultano. Principale tra questi doveri è quello dell’obbedienza dovuta dall’inferiore ai superiori nelle cose di servizio, ed in tutto ciò che si appartiene all'autorità ad essi conferita dai regolamenti.</a:t>
            </a:r>
            <a:br>
              <a:rPr lang="it-IT" sz="1050" b="1" i="1" dirty="0" smtClean="0">
                <a:effectLst>
                  <a:outerShdw blurRad="38100" dist="38100" dir="2700000" algn="tl">
                    <a:srgbClr val="000000">
                      <a:alpha val="43137"/>
                    </a:srgbClr>
                  </a:outerShdw>
                </a:effectLst>
              </a:rPr>
            </a:br>
            <a:r>
              <a:rPr lang="it-IT" sz="1050" b="1" i="1" dirty="0" smtClean="0">
                <a:effectLst>
                  <a:outerShdw blurRad="38100" dist="38100" dir="2700000" algn="tl">
                    <a:srgbClr val="000000">
                      <a:alpha val="43137"/>
                    </a:srgbClr>
                  </a:outerShdw>
                </a:effectLst>
              </a:rPr>
              <a:t>L’obbedienza </a:t>
            </a:r>
            <a:r>
              <a:rPr lang="it-IT" sz="1050" b="1" i="1" dirty="0" err="1" smtClean="0">
                <a:effectLst>
                  <a:outerShdw blurRad="38100" dist="38100" dir="2700000" algn="tl">
                    <a:srgbClr val="000000">
                      <a:alpha val="43137"/>
                    </a:srgbClr>
                  </a:outerShdw>
                </a:effectLst>
              </a:rPr>
              <a:t>dev</a:t>
            </a:r>
            <a:r>
              <a:rPr lang="it-IT" sz="1050" b="1" i="1" dirty="0" smtClean="0">
                <a:effectLst>
                  <a:outerShdw blurRad="38100" dist="38100" dir="2700000" algn="tl">
                    <a:srgbClr val="000000">
                      <a:alpha val="43137"/>
                    </a:srgbClr>
                  </a:outerShdw>
                </a:effectLst>
              </a:rPr>
              <a:t>’essere pronta, rispettosa ed assoluta. Non è permessa all'inferiore alcuna esitanza od osservazione, quand'anche egli si creda gravato od ingiustamente punito.</a:t>
            </a:r>
          </a:p>
          <a:p>
            <a:endParaRPr lang="it-IT" sz="1050" b="1" i="1" dirty="0" smtClean="0">
              <a:effectLst>
                <a:outerShdw blurRad="38100" dist="38100" dir="2700000" algn="tl">
                  <a:srgbClr val="000000">
                    <a:alpha val="43137"/>
                  </a:srgbClr>
                </a:outerShdw>
              </a:effectLst>
            </a:endParaRPr>
          </a:p>
          <a:p>
            <a:pPr algn="r"/>
            <a:r>
              <a:rPr lang="it-IT" sz="1050" dirty="0" smtClean="0">
                <a:effectLst>
                  <a:outerShdw blurRad="38100" dist="38100" dir="2700000" algn="tl">
                    <a:srgbClr val="000000">
                      <a:alpha val="43137"/>
                    </a:srgbClr>
                  </a:outerShdw>
                </a:effectLst>
              </a:rPr>
              <a:t>(Art. 11 e Art. 12 del</a:t>
            </a:r>
            <a:r>
              <a:rPr lang="it-IT" sz="1050" b="1" i="1" dirty="0" smtClean="0">
                <a:effectLst>
                  <a:outerShdw blurRad="38100" dist="38100" dir="2700000" algn="tl">
                    <a:srgbClr val="000000">
                      <a:alpha val="43137"/>
                    </a:srgbClr>
                  </a:outerShdw>
                </a:effectLst>
              </a:rPr>
              <a:t> </a:t>
            </a:r>
            <a:r>
              <a:rPr lang="it-IT" sz="1050" cap="all" dirty="0" smtClean="0">
                <a:solidFill>
                  <a:srgbClr val="FF0000"/>
                </a:solidFill>
              </a:rPr>
              <a:t>Regio Esercito, </a:t>
            </a:r>
            <a:r>
              <a:rPr lang="it-IT" sz="1050" dirty="0" smtClean="0">
                <a:solidFill>
                  <a:srgbClr val="FF0000"/>
                </a:solidFill>
              </a:rPr>
              <a:t>REGOLAMENTO </a:t>
            </a:r>
            <a:r>
              <a:rPr lang="it-IT" sz="1050" dirty="0" err="1" smtClean="0">
                <a:solidFill>
                  <a:srgbClr val="FF0000"/>
                </a:solidFill>
              </a:rPr>
              <a:t>DI</a:t>
            </a:r>
            <a:r>
              <a:rPr lang="it-IT" sz="1050" dirty="0" smtClean="0">
                <a:solidFill>
                  <a:srgbClr val="FF0000"/>
                </a:solidFill>
              </a:rPr>
              <a:t> DISCIPLINA MILITARE</a:t>
            </a:r>
            <a:r>
              <a:rPr lang="it-IT" sz="1050" dirty="0" smtClean="0"/>
              <a:t>, </a:t>
            </a:r>
            <a:r>
              <a:rPr lang="it-IT" sz="1050" dirty="0" smtClean="0">
                <a:solidFill>
                  <a:srgbClr val="FF0000"/>
                </a:solidFill>
              </a:rPr>
              <a:t>edizione del 1929; </a:t>
            </a:r>
            <a:r>
              <a:rPr lang="it-IT" sz="1050" dirty="0" smtClean="0"/>
              <a:t>in una delle nostre aule del secondo piano)</a:t>
            </a:r>
            <a:br>
              <a:rPr lang="it-IT" sz="1050" dirty="0" smtClean="0"/>
            </a:br>
            <a:endParaRPr lang="it-IT" sz="1050" b="1" i="1" dirty="0">
              <a:effectLst>
                <a:outerShdw blurRad="38100" dist="38100" dir="2700000" algn="tl">
                  <a:srgbClr val="000000">
                    <a:alpha val="43137"/>
                  </a:srgbClr>
                </a:outerShdw>
              </a:effectLst>
            </a:endParaRPr>
          </a:p>
        </p:txBody>
      </p:sp>
    </p:spTree>
  </p:cSld>
  <p:clrMapOvr>
    <a:masterClrMapping/>
  </p:clrMapOvr>
  <p:transition spd="slow" advClick="0" advTm="2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2000" fill="hold"/>
                                        <p:tgtEl>
                                          <p:spTgt spid="1026"/>
                                        </p:tgtEl>
                                        <p:attrNameLst>
                                          <p:attrName>ppt_w</p:attrName>
                                        </p:attrNameLst>
                                      </p:cBhvr>
                                      <p:tavLst>
                                        <p:tav tm="0">
                                          <p:val>
                                            <p:strVal val="#ppt_w*0.70"/>
                                          </p:val>
                                        </p:tav>
                                        <p:tav tm="100000">
                                          <p:val>
                                            <p:strVal val="#ppt_w"/>
                                          </p:val>
                                        </p:tav>
                                      </p:tavLst>
                                    </p:anim>
                                    <p:anim calcmode="lin" valueType="num">
                                      <p:cBhvr>
                                        <p:cTn id="8" dur="2000" fill="hold"/>
                                        <p:tgtEl>
                                          <p:spTgt spid="1026"/>
                                        </p:tgtEl>
                                        <p:attrNameLst>
                                          <p:attrName>ppt_h</p:attrName>
                                        </p:attrNameLst>
                                      </p:cBhvr>
                                      <p:tavLst>
                                        <p:tav tm="0">
                                          <p:val>
                                            <p:strVal val="#ppt_h"/>
                                          </p:val>
                                        </p:tav>
                                        <p:tav tm="100000">
                                          <p:val>
                                            <p:strVal val="#ppt_h"/>
                                          </p:val>
                                        </p:tav>
                                      </p:tavLst>
                                    </p:anim>
                                    <p:animEffect transition="in" filter="fade">
                                      <p:cBhvr>
                                        <p:cTn id="9"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p:cNvSpPr>
            <a:spLocks noGrp="1"/>
          </p:cNvSpPr>
          <p:nvPr>
            <p:ph type="title"/>
          </p:nvPr>
        </p:nvSpPr>
        <p:spPr/>
        <p:txBody>
          <a:bodyPr/>
          <a:lstStyle/>
          <a:p>
            <a:pPr algn="ctr"/>
            <a:r>
              <a:rPr lang="it-IT" dirty="0" smtClean="0">
                <a:solidFill>
                  <a:srgbClr val="FF0000"/>
                </a:solidFill>
                <a:effectLst>
                  <a:outerShdw blurRad="38100" dist="38100" dir="2700000" algn="tl">
                    <a:srgbClr val="000000">
                      <a:alpha val="43137"/>
                    </a:srgbClr>
                  </a:outerShdw>
                </a:effectLst>
              </a:rPr>
              <a:t>I motti della “ nostra Casermetta”</a:t>
            </a:r>
            <a:endParaRPr lang="it-IT" dirty="0"/>
          </a:p>
        </p:txBody>
      </p:sp>
      <p:pic>
        <p:nvPicPr>
          <p:cNvPr id="12" name="Segnaposto immagine 11" descr="001.JPG"/>
          <p:cNvPicPr>
            <a:picLocks noGrp="1" noChangeAspect="1"/>
          </p:cNvPicPr>
          <p:nvPr>
            <p:ph type="pic" idx="1"/>
          </p:nvPr>
        </p:nvPicPr>
        <p:blipFill>
          <a:blip r:embed="rId2" cstate="print"/>
          <a:srcRect l="16250" r="16250"/>
          <a:stretch>
            <a:fillRect/>
          </a:stretch>
        </p:blipFill>
        <p:spPr>
          <a:prstGeom prst="rect">
            <a:avLst/>
          </a:prstGeom>
          <a:ln>
            <a:noFill/>
          </a:ln>
          <a:effectLst>
            <a:softEdge rad="112500"/>
          </a:effectLst>
        </p:spPr>
      </p:pic>
      <p:sp>
        <p:nvSpPr>
          <p:cNvPr id="11" name="Segnaposto testo 10"/>
          <p:cNvSpPr>
            <a:spLocks noGrp="1"/>
          </p:cNvSpPr>
          <p:nvPr>
            <p:ph type="body" sz="half" idx="2"/>
          </p:nvPr>
        </p:nvSpPr>
        <p:spPr>
          <a:xfrm>
            <a:off x="6765798" y="264794"/>
            <a:ext cx="1524000" cy="5540469"/>
          </a:xfrm>
        </p:spPr>
        <p:txBody>
          <a:bodyPr>
            <a:normAutofit/>
          </a:bodyPr>
          <a:lstStyle/>
          <a:p>
            <a:pPr algn="ctr"/>
            <a:endParaRPr lang="it-IT" sz="1600" i="1" dirty="0" smtClean="0">
              <a:effectLst>
                <a:outerShdw blurRad="38100" dist="38100" dir="2700000" algn="tl">
                  <a:srgbClr val="000000">
                    <a:alpha val="43137"/>
                  </a:srgbClr>
                </a:outerShdw>
              </a:effectLst>
            </a:endParaRPr>
          </a:p>
          <a:p>
            <a:pPr algn="ctr"/>
            <a:endParaRPr lang="it-IT" sz="1600" i="1" dirty="0" smtClean="0">
              <a:effectLst>
                <a:outerShdw blurRad="38100" dist="38100" dir="2700000" algn="tl">
                  <a:srgbClr val="000000">
                    <a:alpha val="43137"/>
                  </a:srgbClr>
                </a:outerShdw>
              </a:effectLst>
            </a:endParaRPr>
          </a:p>
          <a:p>
            <a:pPr algn="ctr"/>
            <a:endParaRPr lang="it-IT" sz="1600" i="1" dirty="0" smtClean="0">
              <a:effectLst>
                <a:outerShdw blurRad="38100" dist="38100" dir="2700000" algn="tl">
                  <a:srgbClr val="000000">
                    <a:alpha val="43137"/>
                  </a:srgbClr>
                </a:outerShdw>
              </a:effectLst>
            </a:endParaRPr>
          </a:p>
          <a:p>
            <a:pPr algn="ctr"/>
            <a:endParaRPr lang="it-IT" sz="1600" i="1" dirty="0" smtClean="0">
              <a:effectLst>
                <a:outerShdw blurRad="38100" dist="38100" dir="2700000" algn="tl">
                  <a:srgbClr val="000000">
                    <a:alpha val="43137"/>
                  </a:srgbClr>
                </a:outerShdw>
              </a:effectLst>
            </a:endParaRPr>
          </a:p>
          <a:p>
            <a:pPr algn="ctr"/>
            <a:r>
              <a:rPr lang="it-IT" sz="2800" b="1" i="1" dirty="0" smtClean="0">
                <a:effectLst>
                  <a:outerShdw blurRad="38100" dist="38100" dir="2700000" algn="tl">
                    <a:srgbClr val="000000">
                      <a:alpha val="43137"/>
                    </a:srgbClr>
                  </a:outerShdw>
                </a:effectLst>
              </a:rPr>
              <a:t>Saluto al Re</a:t>
            </a:r>
          </a:p>
          <a:p>
            <a:pPr algn="ctr"/>
            <a:endParaRPr lang="it-IT" sz="2800" b="1" i="1" dirty="0" smtClean="0">
              <a:effectLst>
                <a:outerShdw blurRad="38100" dist="38100" dir="2700000" algn="tl">
                  <a:srgbClr val="000000">
                    <a:alpha val="43137"/>
                  </a:srgbClr>
                </a:outerShdw>
              </a:effectLst>
            </a:endParaRPr>
          </a:p>
          <a:p>
            <a:pPr algn="ctr"/>
            <a:endParaRPr lang="it-IT" sz="1600" b="1" i="1" dirty="0" smtClean="0">
              <a:effectLst>
                <a:outerShdw blurRad="38100" dist="38100" dir="2700000" algn="tl">
                  <a:srgbClr val="000000">
                    <a:alpha val="43137"/>
                  </a:srgbClr>
                </a:outerShdw>
              </a:effectLst>
            </a:endParaRPr>
          </a:p>
          <a:p>
            <a:pPr algn="ctr"/>
            <a:r>
              <a:rPr lang="it-IT" sz="2800" b="1" i="1" dirty="0" smtClean="0">
                <a:effectLst>
                  <a:outerShdw blurRad="38100" dist="38100" dir="2700000" algn="tl">
                    <a:srgbClr val="000000">
                      <a:alpha val="43137"/>
                    </a:srgbClr>
                  </a:outerShdw>
                </a:effectLst>
              </a:rPr>
              <a:t>W il Re</a:t>
            </a:r>
          </a:p>
          <a:p>
            <a:pPr algn="ctr"/>
            <a:endParaRPr lang="it-IT" sz="2800" b="1" i="1" dirty="0" smtClean="0">
              <a:effectLst>
                <a:outerShdw blurRad="38100" dist="38100" dir="2700000" algn="tl">
                  <a:srgbClr val="000000">
                    <a:alpha val="43137"/>
                  </a:srgbClr>
                </a:outerShdw>
              </a:effectLst>
            </a:endParaRPr>
          </a:p>
          <a:p>
            <a:pPr algn="r"/>
            <a:r>
              <a:rPr lang="it-IT" dirty="0" smtClean="0"/>
              <a:t>(Le scritte, accompagnate ancora dallo stemma sabaudo, si leggono oggi su una delle pareti della nostra </a:t>
            </a:r>
            <a:r>
              <a:rPr lang="it-IT" dirty="0" smtClean="0">
                <a:solidFill>
                  <a:srgbClr val="FF0000"/>
                </a:solidFill>
              </a:rPr>
              <a:t>Aula di Musica</a:t>
            </a:r>
            <a:r>
              <a:rPr lang="it-IT" dirty="0" smtClean="0"/>
              <a:t>)</a:t>
            </a:r>
            <a:r>
              <a:rPr lang="it-IT" b="1" i="1" dirty="0" smtClean="0">
                <a:effectLst>
                  <a:outerShdw blurRad="38100" dist="38100" dir="2700000" algn="tl">
                    <a:srgbClr val="000000">
                      <a:alpha val="43137"/>
                    </a:srgbClr>
                  </a:outerShdw>
                </a:effectLst>
              </a:rPr>
              <a:t> </a:t>
            </a:r>
          </a:p>
        </p:txBody>
      </p:sp>
    </p:spTree>
  </p:cSld>
  <p:clrMapOvr>
    <a:masterClrMapping/>
  </p:clrMapOvr>
  <p:transition spd="slow" advClick="0"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0.70"/>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blip>
          <a:srcRect/>
          <a:stretch>
            <a:fillRect r="35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mtClean="0">
                <a:solidFill>
                  <a:srgbClr val="FF0000"/>
                </a:solidFill>
                <a:effectLst>
                  <a:outerShdw blurRad="38100" dist="38100" dir="2700000" algn="tl">
                    <a:srgbClr val="000000">
                      <a:alpha val="43137"/>
                    </a:srgbClr>
                  </a:outerShdw>
                </a:effectLst>
              </a:rPr>
              <a:t>I motti della “ nostra Casermetta”</a:t>
            </a:r>
            <a:endParaRPr lang="it-IT" dirty="0"/>
          </a:p>
        </p:txBody>
      </p:sp>
      <p:sp>
        <p:nvSpPr>
          <p:cNvPr id="4" name="Segnaposto testo 3"/>
          <p:cNvSpPr>
            <a:spLocks noGrp="1"/>
          </p:cNvSpPr>
          <p:nvPr>
            <p:ph type="body" sz="half" idx="2"/>
          </p:nvPr>
        </p:nvSpPr>
        <p:spPr>
          <a:xfrm>
            <a:off x="6765798" y="264794"/>
            <a:ext cx="1524000" cy="6332557"/>
          </a:xfrm>
        </p:spPr>
        <p:txBody>
          <a:bodyPr>
            <a:normAutofit/>
          </a:bodyPr>
          <a:lstStyle/>
          <a:p>
            <a:endParaRPr lang="it-IT" sz="1300" b="1" i="1" dirty="0" smtClean="0">
              <a:effectLst>
                <a:outerShdw blurRad="38100" dist="38100" dir="2700000" algn="tl">
                  <a:srgbClr val="000000">
                    <a:alpha val="43137"/>
                  </a:srgbClr>
                </a:outerShdw>
              </a:effectLst>
            </a:endParaRPr>
          </a:p>
          <a:p>
            <a:endParaRPr lang="it-IT" sz="1300" b="1" i="1" dirty="0" smtClean="0">
              <a:effectLst>
                <a:outerShdw blurRad="38100" dist="38100" dir="2700000" algn="tl">
                  <a:srgbClr val="000000">
                    <a:alpha val="43137"/>
                  </a:srgbClr>
                </a:outerShdw>
              </a:effectLst>
            </a:endParaRPr>
          </a:p>
          <a:p>
            <a:r>
              <a:rPr lang="it-IT" sz="1300" b="1" i="1" dirty="0" smtClean="0"/>
              <a:t>L’Esercito, del quale è comandante supremo S. M. il Re, è istituito per difendere sino all’estremo l'onore e l'indipendenza della Patria, facendo guerra ovunque venga dal Sovrano ordinato e per tutelare le istituzioni e le leggi nazionali. </a:t>
            </a:r>
            <a:endParaRPr lang="it-IT" b="1" dirty="0" smtClean="0"/>
          </a:p>
          <a:p>
            <a:endParaRPr lang="it-IT" dirty="0" smtClean="0"/>
          </a:p>
          <a:p>
            <a:pPr algn="r"/>
            <a:r>
              <a:rPr lang="it-IT" dirty="0" smtClean="0"/>
              <a:t>(dal </a:t>
            </a:r>
            <a:r>
              <a:rPr lang="it-IT" cap="all" dirty="0" smtClean="0">
                <a:solidFill>
                  <a:srgbClr val="FF0000"/>
                </a:solidFill>
              </a:rPr>
              <a:t>Regio Esercito, </a:t>
            </a:r>
            <a:r>
              <a:rPr lang="it-IT" dirty="0" smtClean="0">
                <a:solidFill>
                  <a:srgbClr val="FF0000"/>
                </a:solidFill>
              </a:rPr>
              <a:t>REGOLAMENTO </a:t>
            </a:r>
            <a:r>
              <a:rPr lang="it-IT" dirty="0" err="1" smtClean="0">
                <a:solidFill>
                  <a:srgbClr val="FF0000"/>
                </a:solidFill>
              </a:rPr>
              <a:t>DI</a:t>
            </a:r>
            <a:r>
              <a:rPr lang="it-IT" dirty="0" smtClean="0">
                <a:solidFill>
                  <a:srgbClr val="FF0000"/>
                </a:solidFill>
              </a:rPr>
              <a:t> DISCIPLINA MILITARE</a:t>
            </a:r>
            <a:r>
              <a:rPr lang="it-IT" dirty="0" smtClean="0"/>
              <a:t>, </a:t>
            </a:r>
            <a:r>
              <a:rPr lang="it-IT" dirty="0" smtClean="0">
                <a:solidFill>
                  <a:srgbClr val="FF0000"/>
                </a:solidFill>
              </a:rPr>
              <a:t>edizione del 1929; </a:t>
            </a:r>
            <a:r>
              <a:rPr lang="it-IT" dirty="0" smtClean="0"/>
              <a:t>sempre nella nostra </a:t>
            </a:r>
            <a:r>
              <a:rPr lang="it-IT" dirty="0" smtClean="0">
                <a:solidFill>
                  <a:srgbClr val="FF0000"/>
                </a:solidFill>
              </a:rPr>
              <a:t>Aula di Musica</a:t>
            </a:r>
            <a:r>
              <a:rPr lang="it-IT" dirty="0" smtClean="0"/>
              <a:t>)</a:t>
            </a:r>
            <a:endParaRPr lang="it-IT" dirty="0"/>
          </a:p>
        </p:txBody>
      </p:sp>
      <p:pic>
        <p:nvPicPr>
          <p:cNvPr id="15" name="Segnaposto immagine 14" descr="002.JPG"/>
          <p:cNvPicPr>
            <a:picLocks noGrp="1" noChangeAspect="1"/>
          </p:cNvPicPr>
          <p:nvPr>
            <p:ph type="pic" idx="1"/>
          </p:nvPr>
        </p:nvPicPr>
        <p:blipFill>
          <a:blip r:embed="rId3" cstate="print"/>
          <a:srcRect l="26088" t="34250" r="16250" b="30050"/>
          <a:stretch>
            <a:fillRect/>
          </a:stretch>
        </p:blipFill>
        <p:spPr>
          <a:xfrm>
            <a:off x="539552" y="2348880"/>
            <a:ext cx="5272608" cy="2448272"/>
          </a:xfrm>
          <a:prstGeom prst="rect">
            <a:avLst/>
          </a:prstGeom>
          <a:ln>
            <a:noFill/>
          </a:ln>
          <a:effectLst>
            <a:softEdge rad="112500"/>
          </a:effectLst>
        </p:spPr>
      </p:pic>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0" fill="hold"/>
                                        <p:tgtEl>
                                          <p:spTgt spid="15"/>
                                        </p:tgtEl>
                                        <p:attrNameLst>
                                          <p:attrName>ppt_w</p:attrName>
                                        </p:attrNameLst>
                                      </p:cBhvr>
                                      <p:tavLst>
                                        <p:tav tm="0">
                                          <p:val>
                                            <p:strVal val="#ppt_w*0.70"/>
                                          </p:val>
                                        </p:tav>
                                        <p:tav tm="100000">
                                          <p:val>
                                            <p:strVal val="#ppt_w"/>
                                          </p:val>
                                        </p:tav>
                                      </p:tavLst>
                                    </p:anim>
                                    <p:anim calcmode="lin" valueType="num">
                                      <p:cBhvr>
                                        <p:cTn id="8" dur="2000" fill="hold"/>
                                        <p:tgtEl>
                                          <p:spTgt spid="15"/>
                                        </p:tgtEl>
                                        <p:attrNameLst>
                                          <p:attrName>ppt_h</p:attrName>
                                        </p:attrNameLst>
                                      </p:cBhvr>
                                      <p:tavLst>
                                        <p:tav tm="0">
                                          <p:val>
                                            <p:strVal val="#ppt_h"/>
                                          </p:val>
                                        </p:tav>
                                        <p:tav tm="100000">
                                          <p:val>
                                            <p:strVal val="#ppt_h"/>
                                          </p:val>
                                        </p:tav>
                                      </p:tavLst>
                                    </p:anim>
                                    <p:animEffect transition="in" filter="fade">
                                      <p:cBhvr>
                                        <p:cTn id="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blip>
          <a:srcRect/>
          <a:stretch>
            <a:fillRect r="35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smtClean="0">
                <a:solidFill>
                  <a:srgbClr val="FF0000"/>
                </a:solidFill>
                <a:effectLst>
                  <a:outerShdw blurRad="38100" dist="38100" dir="2700000" algn="tl">
                    <a:srgbClr val="000000">
                      <a:alpha val="43137"/>
                    </a:srgbClr>
                  </a:outerShdw>
                </a:effectLst>
              </a:rPr>
              <a:t>I motti della “ nostra Casermetta”</a:t>
            </a:r>
            <a:endParaRPr lang="it-IT" dirty="0"/>
          </a:p>
        </p:txBody>
      </p:sp>
      <p:sp>
        <p:nvSpPr>
          <p:cNvPr id="4" name="Segnaposto testo 3"/>
          <p:cNvSpPr>
            <a:spLocks noGrp="1"/>
          </p:cNvSpPr>
          <p:nvPr>
            <p:ph type="body" sz="half" idx="2"/>
          </p:nvPr>
        </p:nvSpPr>
        <p:spPr>
          <a:xfrm>
            <a:off x="6765798" y="264794"/>
            <a:ext cx="1694634" cy="6021726"/>
          </a:xfrm>
        </p:spPr>
        <p:txBody>
          <a:bodyPr>
            <a:normAutofit fontScale="62500" lnSpcReduction="20000"/>
          </a:bodyPr>
          <a:lstStyle/>
          <a:p>
            <a:pPr algn="ctr"/>
            <a:endParaRPr lang="it-IT" sz="2300" b="1" i="1" dirty="0" smtClean="0">
              <a:effectLst>
                <a:outerShdw blurRad="38100" dist="38100" dir="2700000" algn="tl">
                  <a:srgbClr val="000000">
                    <a:alpha val="43137"/>
                  </a:srgbClr>
                </a:outerShdw>
              </a:effectLst>
            </a:endParaRPr>
          </a:p>
          <a:p>
            <a:pPr algn="ctr"/>
            <a:r>
              <a:rPr lang="it-IT" sz="3800" b="1" i="1" dirty="0" smtClean="0">
                <a:effectLst>
                  <a:outerShdw blurRad="38100" dist="38100" dir="2700000" algn="tl">
                    <a:srgbClr val="000000">
                      <a:alpha val="43137"/>
                    </a:srgbClr>
                  </a:outerShdw>
                </a:effectLst>
              </a:rPr>
              <a:t>Meglio vivere un giorno da leone che cent’anni da pecora.</a:t>
            </a:r>
          </a:p>
          <a:p>
            <a:pPr algn="ctr"/>
            <a:endParaRPr lang="it-IT" sz="2300" b="1" i="1" dirty="0" smtClean="0">
              <a:effectLst>
                <a:outerShdw blurRad="38100" dist="38100" dir="2700000" algn="tl">
                  <a:srgbClr val="000000">
                    <a:alpha val="43137"/>
                  </a:srgbClr>
                </a:outerShdw>
              </a:effectLst>
            </a:endParaRPr>
          </a:p>
          <a:p>
            <a:pPr algn="r"/>
            <a:r>
              <a:rPr lang="it-IT" sz="2300" dirty="0" smtClean="0"/>
              <a:t>(frase scritta da un anonimo, su uno dei baraccamenti  nei pressi di Treviso, alla vigilia della </a:t>
            </a:r>
            <a:r>
              <a:rPr lang="it-IT" sz="2300" dirty="0" smtClean="0">
                <a:solidFill>
                  <a:srgbClr val="FF0000"/>
                </a:solidFill>
                <a:effectLst>
                  <a:outerShdw blurRad="38100" dist="38100" dir="2700000" algn="tl">
                    <a:srgbClr val="000000">
                      <a:alpha val="43137"/>
                    </a:srgbClr>
                  </a:outerShdw>
                </a:effectLst>
              </a:rPr>
              <a:t>battaglia del Piave, durante la Prima Guerra Mondiale</a:t>
            </a:r>
            <a:r>
              <a:rPr lang="it-IT" sz="2300" dirty="0" smtClean="0"/>
              <a:t>. </a:t>
            </a:r>
          </a:p>
          <a:p>
            <a:pPr algn="r"/>
            <a:r>
              <a:rPr lang="it-IT" sz="2300" dirty="0" smtClean="0"/>
              <a:t>Il motto viene poi recuperato dal Duce durante il Ventennio; si legge oggi </a:t>
            </a:r>
            <a:r>
              <a:rPr lang="it-IT" sz="2300" dirty="0" smtClean="0">
                <a:solidFill>
                  <a:srgbClr val="FF0000"/>
                </a:solidFill>
              </a:rPr>
              <a:t>in una delle nostre aule del primo piano</a:t>
            </a:r>
            <a:r>
              <a:rPr lang="it-IT" sz="2300" dirty="0" smtClean="0"/>
              <a:t>). </a:t>
            </a:r>
            <a:endParaRPr lang="it-IT" sz="2300" dirty="0"/>
          </a:p>
        </p:txBody>
      </p:sp>
      <p:pic>
        <p:nvPicPr>
          <p:cNvPr id="9" name="Segnaposto immagine 8" descr="016.JPG"/>
          <p:cNvPicPr>
            <a:picLocks noGrp="1" noChangeAspect="1"/>
          </p:cNvPicPr>
          <p:nvPr>
            <p:ph type="pic" idx="1"/>
          </p:nvPr>
        </p:nvPicPr>
        <p:blipFill>
          <a:blip r:embed="rId3" cstate="print"/>
          <a:srcRect l="16250" t="32291" r="16250" b="32292"/>
          <a:stretch>
            <a:fillRect/>
          </a:stretch>
        </p:blipFill>
        <p:spPr>
          <a:xfrm>
            <a:off x="0" y="2214554"/>
            <a:ext cx="6172200" cy="2428892"/>
          </a:xfrm>
          <a:prstGeom prst="rect">
            <a:avLst/>
          </a:prstGeom>
          <a:ln>
            <a:noFill/>
          </a:ln>
          <a:effectLst>
            <a:softEdge rad="112500"/>
          </a:effectLst>
        </p:spPr>
      </p:pic>
    </p:spTree>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strVal val="#ppt_w*0.70"/>
                                          </p:val>
                                        </p:tav>
                                        <p:tav tm="100000">
                                          <p:val>
                                            <p:strVal val="#ppt_w"/>
                                          </p:val>
                                        </p:tav>
                                      </p:tavLst>
                                    </p:anim>
                                    <p:anim calcmode="lin" valueType="num">
                                      <p:cBhvr>
                                        <p:cTn id="8" dur="2000" fill="hold"/>
                                        <p:tgtEl>
                                          <p:spTgt spid="9"/>
                                        </p:tgtEl>
                                        <p:attrNameLst>
                                          <p:attrName>ppt_h</p:attrName>
                                        </p:attrNameLst>
                                      </p:cBhvr>
                                      <p:tavLst>
                                        <p:tav tm="0">
                                          <p:val>
                                            <p:strVal val="#ppt_h"/>
                                          </p:val>
                                        </p:tav>
                                        <p:tav tm="100000">
                                          <p:val>
                                            <p:strVal val="#ppt_h"/>
                                          </p:val>
                                        </p:tav>
                                      </p:tavLst>
                                    </p:anim>
                                    <p:animEffect transition="in" filter="fade">
                                      <p:cBhvr>
                                        <p:cTn id="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oggia">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Loggia">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oggi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1180</TotalTime>
  <Words>2618</Words>
  <Application>Microsoft Office PowerPoint</Application>
  <PresentationFormat>Presentazione su schermo (4:3)</PresentationFormat>
  <Paragraphs>200</Paragraphs>
  <Slides>38</Slides>
  <Notes>1</Notes>
  <HiddenSlides>0</HiddenSlides>
  <MMClips>2</MMClips>
  <ScaleCrop>false</ScaleCrop>
  <HeadingPairs>
    <vt:vector size="6" baseType="variant">
      <vt:variant>
        <vt:lpstr>Tema</vt:lpstr>
      </vt:variant>
      <vt:variant>
        <vt:i4>1</vt:i4>
      </vt:variant>
      <vt:variant>
        <vt:lpstr>Collegamenti</vt:lpstr>
      </vt:variant>
      <vt:variant>
        <vt:i4>1</vt:i4>
      </vt:variant>
      <vt:variant>
        <vt:lpstr>Titoli diapositive</vt:lpstr>
      </vt:variant>
      <vt:variant>
        <vt:i4>38</vt:i4>
      </vt:variant>
    </vt:vector>
  </HeadingPairs>
  <TitlesOfParts>
    <vt:vector size="40" baseType="lpstr">
      <vt:lpstr>Loggia</vt:lpstr>
      <vt:lpstr>F:\FEDERICA\locandina mostra trincee definitiva.pdf</vt:lpstr>
      <vt:lpstr>La storia DELLA “Pascoli” La storia ALLA “Pascoli”  Trasformare i sudditi in cittadini è miracolo che solo la scuola può compiere                                                                   (Piero Calamandrei)</vt:lpstr>
      <vt:lpstr>La Storia della Scuola Media “Giovanni Pascoli”</vt:lpstr>
      <vt:lpstr>La “casermetta Montebello”</vt:lpstr>
      <vt:lpstr>Diapositiva 4</vt:lpstr>
      <vt:lpstr>I motti della “ nostra Casermetta”</vt:lpstr>
      <vt:lpstr>I motti della “ nostra Casermetta”</vt:lpstr>
      <vt:lpstr>I motti della “ nostra Casermetta”</vt:lpstr>
      <vt:lpstr>I motti della “ nostra Casermetta”</vt:lpstr>
      <vt:lpstr>I motti della “ nostra Casermetta”</vt:lpstr>
      <vt:lpstr>Come è nata la  “Casermetta Montebello”?</vt:lpstr>
      <vt:lpstr>1929-1931: la costruzione della “Casermetta”. </vt:lpstr>
      <vt:lpstr>1929-1931: la costruzione della “Casermetta”. </vt:lpstr>
      <vt:lpstr>1929-1931: la costruzione della “Casermetta”. </vt:lpstr>
      <vt:lpstr>1929-1931: la costruzione della “Casermetta”. </vt:lpstr>
      <vt:lpstr>1929-1931: la costruzione della “Casermetta”. </vt:lpstr>
      <vt:lpstr>1929-1931: la costruzione della “Casermetta”. </vt:lpstr>
      <vt:lpstr>Sul prospetto frontale della “Casermetta”, visto dal cortile interno, troviamo proprio l’indicazione della “Palestra Ginnastica Tenente Ferdinando Rodriguez”</vt:lpstr>
      <vt:lpstr>1929-1931: la costruzione della “Casermetta”. </vt:lpstr>
      <vt:lpstr>Diapositiva 19</vt:lpstr>
      <vt:lpstr>… Durante la Seconda Guerra Mondiale</vt:lpstr>
      <vt:lpstr>… Dalla “Casermetta”alla Scuola Media “Giovanni Pascoli”</vt:lpstr>
      <vt:lpstr>… Dalla “Casermetta”alla Scuola Media “Giovanni Pascoli”</vt:lpstr>
      <vt:lpstr>… Dalla “Casermetta”alla Scuola Media “Giovanni Pascoli”</vt:lpstr>
      <vt:lpstr>… Dalla “Casermetta”alla Scuola Media “Giovanni Pascoli”</vt:lpstr>
      <vt:lpstr>… Dalla “Casermetta”alla Scuola Media “Giovanni Pascoli”</vt:lpstr>
      <vt:lpstr>Altri motti della “ nostra Casermetta”</vt:lpstr>
      <vt:lpstr>Altri motti della “ nostra Casermetta”</vt:lpstr>
      <vt:lpstr>Altri motti della “ nostra Casermetta”</vt:lpstr>
      <vt:lpstr>Altri motti della  “ nostra Casermetta”</vt:lpstr>
      <vt:lpstr>Diapositiva 30</vt:lpstr>
      <vt:lpstr>… COME STUDIAMO STORIA?</vt:lpstr>
      <vt:lpstr>… COME STUDIAMO STORIA?</vt:lpstr>
      <vt:lpstr>… COME STUDIAMO STORIA?</vt:lpstr>
      <vt:lpstr>… COME STUDIAMO STORIA?</vt:lpstr>
      <vt:lpstr>… COME STUDIAMO STORIA?</vt:lpstr>
      <vt:lpstr>… COME STUDIAMO STORIA?</vt:lpstr>
      <vt:lpstr>RINGRAZIAMENTI E BIBLIOGRAFIA</vt:lpstr>
      <vt:lpstr>Diapositiva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UGO FOSCOLO</dc:title>
  <dc:creator>Alessia Ambrosi</dc:creator>
  <cp:lastModifiedBy>Studente</cp:lastModifiedBy>
  <cp:revision>327</cp:revision>
  <dcterms:created xsi:type="dcterms:W3CDTF">2015-09-19T12:51:04Z</dcterms:created>
  <dcterms:modified xsi:type="dcterms:W3CDTF">2017-05-20T08:52:14Z</dcterms:modified>
</cp:coreProperties>
</file>